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Lst>
  <p:notesMasterIdLst>
    <p:notesMasterId r:id="rId29"/>
  </p:notesMasterIdLst>
  <p:sldIdLst>
    <p:sldId id="256" r:id="rId3"/>
    <p:sldId id="286" r:id="rId4"/>
    <p:sldId id="288" r:id="rId5"/>
    <p:sldId id="289" r:id="rId6"/>
    <p:sldId id="290" r:id="rId7"/>
    <p:sldId id="291" r:id="rId8"/>
    <p:sldId id="292" r:id="rId9"/>
    <p:sldId id="293" r:id="rId10"/>
    <p:sldId id="295" r:id="rId11"/>
    <p:sldId id="312"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13" r:id="rId25"/>
    <p:sldId id="309" r:id="rId26"/>
    <p:sldId id="310"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A69"/>
    <a:srgbClr val="D70036"/>
    <a:srgbClr val="F7A800"/>
    <a:srgbClr val="6E4924"/>
    <a:srgbClr val="996633"/>
    <a:srgbClr val="FFB13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84" y="302"/>
      </p:cViewPr>
      <p:guideLst>
        <p:guide orient="horz" pos="1104"/>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43"/>
      <c:rotY val="288"/>
      <c:rAngAx val="0"/>
      <c:perspective val="0"/>
    </c:view3D>
    <c:floor>
      <c:thickness val="0"/>
    </c:floor>
    <c:sideWall>
      <c:thickness val="0"/>
    </c:sideWall>
    <c:backWall>
      <c:thickness val="0"/>
    </c:backWall>
    <c:plotArea>
      <c:layout>
        <c:manualLayout>
          <c:layoutTarget val="inner"/>
          <c:xMode val="edge"/>
          <c:yMode val="edge"/>
          <c:x val="4.084967320261438E-4"/>
          <c:y val="0.1017156862745098"/>
          <c:w val="0.83905228758169936"/>
          <c:h val="0.82107843137254899"/>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D9086-13ED-4258-87B5-7839BDB429A6}" type="datetimeFigureOut">
              <a:rPr lang="en-US" smtClean="0"/>
              <a:t>4/1/2015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2DB24-20CC-4FB5-A0CE-85BBFEB349ED}" type="slidenum">
              <a:rPr lang="en-US" smtClean="0"/>
              <a:t>‹#›</a:t>
            </a:fld>
            <a:endParaRPr lang="en-US" dirty="0"/>
          </a:p>
        </p:txBody>
      </p:sp>
    </p:spTree>
    <p:extLst>
      <p:ext uri="{BB962C8B-B14F-4D97-AF65-F5344CB8AC3E}">
        <p14:creationId xmlns:p14="http://schemas.microsoft.com/office/powerpoint/2010/main" val="252485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Alabama has a huge opportunity, and I believe we should consider all options to make it a reality.</a:t>
            </a:r>
            <a:r>
              <a:rPr lang="en-US" baseline="0" dirty="0" smtClean="0"/>
              <a:t>  It’s a chance to increase access to health care coverage through an Alabama-driven solution, while at the same time creating a tremendous economic impact for our state, both in terms of jobs and additional overall business activity.  Plus, it’s a solution that will preserve our health care infrastructure, helping maintain access to good care for all of us.</a:t>
            </a:r>
          </a:p>
          <a:p>
            <a:endParaRPr lang="en-US" baseline="0" dirty="0" smtClean="0"/>
          </a:p>
          <a:p>
            <a:r>
              <a:rPr lang="en-US" baseline="0" dirty="0" smtClean="0"/>
              <a:t>This presentation is designed to provide a brief overview of our state’s Medicaid program, describe the current efforts to make it more efficient and effective, and provide the facts about expanding coverage.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a:t>
            </a:fld>
            <a:endParaRPr lang="en-US" dirty="0"/>
          </a:p>
        </p:txBody>
      </p:sp>
    </p:spTree>
    <p:extLst>
      <p:ext uri="{BB962C8B-B14F-4D97-AF65-F5344CB8AC3E}">
        <p14:creationId xmlns:p14="http://schemas.microsoft.com/office/powerpoint/2010/main" val="377815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Medicaid Advisory Commission included not only</a:t>
            </a:r>
            <a:r>
              <a:rPr lang="en-US" baseline="0" dirty="0" smtClean="0"/>
              <a:t> lawmakers, but also representatives of state agencies, provider groups, consumers, insurers and businesses. The Commission suggested a framework that would better manage the care through community-led organizations.</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11</a:t>
            </a:fld>
            <a:endParaRPr lang="en-US" dirty="0"/>
          </a:p>
        </p:txBody>
      </p:sp>
    </p:spTree>
    <p:extLst>
      <p:ext uri="{BB962C8B-B14F-4D97-AF65-F5344CB8AC3E}">
        <p14:creationId xmlns:p14="http://schemas.microsoft.com/office/powerpoint/2010/main" val="54202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the reform places the risk</a:t>
            </a:r>
            <a:r>
              <a:rPr lang="en-US" baseline="0" dirty="0" smtClean="0"/>
              <a:t> for providing Medicaid services at the community level in an effort to incentivize better coordination of care, encourage efficiencies and provide the state with fiscal certainty.</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12</a:t>
            </a:fld>
            <a:endParaRPr lang="en-US" dirty="0"/>
          </a:p>
        </p:txBody>
      </p:sp>
    </p:spTree>
    <p:extLst>
      <p:ext uri="{BB962C8B-B14F-4D97-AF65-F5344CB8AC3E}">
        <p14:creationId xmlns:p14="http://schemas.microsoft.com/office/powerpoint/2010/main" val="303532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a way to picture how the new model might look.  The patient is in the center with her</a:t>
            </a:r>
            <a:r>
              <a:rPr lang="en-US" baseline="0" dirty="0" smtClean="0"/>
              <a:t> primary care physician and care coordinator and lots of information.  The care coordinator and physician then help coordinate all other care to avoid duplication, ensure appropriate care and enhance the flow of information from provider to provider.</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13</a:t>
            </a:fld>
            <a:endParaRPr lang="en-US" dirty="0"/>
          </a:p>
        </p:txBody>
      </p:sp>
    </p:spTree>
    <p:extLst>
      <p:ext uri="{BB962C8B-B14F-4D97-AF65-F5344CB8AC3E}">
        <p14:creationId xmlns:p14="http://schemas.microsoft.com/office/powerpoint/2010/main" val="356163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Arkansas, in particular, has developed a new program that increases the number of individuals eligible</a:t>
            </a:r>
            <a:r>
              <a:rPr lang="en-US" baseline="0" dirty="0" smtClean="0"/>
              <a:t> for coverage, by using the federal dollars to purchase private coverage.</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16</a:t>
            </a:fld>
            <a:endParaRPr lang="en-US" dirty="0"/>
          </a:p>
        </p:txBody>
      </p:sp>
    </p:spTree>
    <p:extLst>
      <p:ext uri="{BB962C8B-B14F-4D97-AF65-F5344CB8AC3E}">
        <p14:creationId xmlns:p14="http://schemas.microsoft.com/office/powerpoint/2010/main" val="3494954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UAB researchers from the School</a:t>
            </a:r>
            <a:r>
              <a:rPr lang="en-US" baseline="0" dirty="0" smtClean="0"/>
              <a:t> of Public Health did the first study in the fall of 2012, and in the fall of 2013, the Center for Business and Economic Research at the University of Alabama conducted a similar study that confirmed the economic projections of the UAB researchers and added to it the impact by industry in terms of jobs creation.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17</a:t>
            </a:fld>
            <a:endParaRPr lang="en-US" dirty="0"/>
          </a:p>
        </p:txBody>
      </p:sp>
    </p:spTree>
    <p:extLst>
      <p:ext uri="{BB962C8B-B14F-4D97-AF65-F5344CB8AC3E}">
        <p14:creationId xmlns:p14="http://schemas.microsoft.com/office/powerpoint/2010/main" val="3047369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look at the numbers, if you consider the mid-range estimate of 300,000 Alabamians newly covered, it brings about $12 billion in federal dollars over the six-year period and an estimated $28 billion in business activity.</a:t>
            </a:r>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18</a:t>
            </a:fld>
            <a:endParaRPr lang="en-US" dirty="0"/>
          </a:p>
        </p:txBody>
      </p:sp>
    </p:spTree>
    <p:extLst>
      <p:ext uri="{BB962C8B-B14F-4D97-AF65-F5344CB8AC3E}">
        <p14:creationId xmlns:p14="http://schemas.microsoft.com/office/powerpoint/2010/main" val="356439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U.S. Census statistics three</a:t>
            </a:r>
            <a:r>
              <a:rPr lang="en-US" baseline="0" dirty="0" smtClean="0"/>
              <a:t> out of five of those eligible for the Medicaid expansion are employed. So, having workers with access to health coverage means a more productive workforce.  This chart shows the estimates of those that could be covered based on Census figures related to income levels.  </a:t>
            </a:r>
          </a:p>
          <a:p>
            <a:endParaRPr lang="en-US" baseline="0" dirty="0" smtClean="0"/>
          </a:p>
          <a:p>
            <a:r>
              <a:rPr lang="en-US" baseline="0" dirty="0" smtClean="0"/>
              <a:t>Here is a list of the top 10 industries and the estimated number of individuals in that industry that would benefit from an expansion of Medicaid coverage.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19</a:t>
            </a:fld>
            <a:endParaRPr lang="en-US" dirty="0"/>
          </a:p>
        </p:txBody>
      </p:sp>
    </p:spTree>
    <p:extLst>
      <p:ext uri="{BB962C8B-B14F-4D97-AF65-F5344CB8AC3E}">
        <p14:creationId xmlns:p14="http://schemas.microsoft.com/office/powerpoint/2010/main" val="24257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of the need for additional jobs in health</a:t>
            </a:r>
            <a:r>
              <a:rPr lang="en-US" baseline="0" dirty="0" smtClean="0"/>
              <a:t> care, jobs are created in other industries as a result of the health care jobs.  All industries receive some type of benefit, but these are the industries that would benefit the most from the jobs creation.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20</a:t>
            </a:fld>
            <a:endParaRPr lang="en-US" dirty="0"/>
          </a:p>
        </p:txBody>
      </p:sp>
    </p:spTree>
    <p:extLst>
      <p:ext uri="{BB962C8B-B14F-4D97-AF65-F5344CB8AC3E}">
        <p14:creationId xmlns:p14="http://schemas.microsoft.com/office/powerpoint/2010/main" val="194215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what</a:t>
            </a:r>
            <a:r>
              <a:rPr lang="en-US" baseline="0" dirty="0" smtClean="0"/>
              <a:t> the state has spent on recruiting other industries, the Medicaid expansion is huge in comparison.  The cost over six years is estimated to be $777 million, but that nets the state more than 30,000 jobs.  </a:t>
            </a:r>
          </a:p>
          <a:p>
            <a:endParaRPr lang="en-US" baseline="0" dirty="0" smtClean="0"/>
          </a:p>
          <a:p>
            <a:r>
              <a:rPr lang="en-US" sz="1200" kern="1200" dirty="0" smtClean="0">
                <a:solidFill>
                  <a:schemeClr val="tx1"/>
                </a:solidFill>
                <a:effectLst/>
                <a:latin typeface="+mn-lt"/>
                <a:ea typeface="+mn-ea"/>
                <a:cs typeface="+mn-cs"/>
              </a:rPr>
              <a:t>So, the state can invest 15 percent of what it spent to recruit Mercedes and gain 30,000 jobs and provide much-needed health coverage for almost 300,000 Alabamians. </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21</a:t>
            </a:fld>
            <a:endParaRPr lang="en-US" dirty="0"/>
          </a:p>
        </p:txBody>
      </p:sp>
    </p:spTree>
    <p:extLst>
      <p:ext uri="{BB962C8B-B14F-4D97-AF65-F5344CB8AC3E}">
        <p14:creationId xmlns:p14="http://schemas.microsoft.com/office/powerpoint/2010/main" val="85912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thought behind those who drafted the Affordable</a:t>
            </a:r>
            <a:r>
              <a:rPr lang="en-US" baseline="0" dirty="0" smtClean="0"/>
              <a:t> Care Act is that with the expanded population, hospitals would no longer need the supplemental payments (DSH payments) they receive to care for the uninsured.  However, without an expanded program, Alabama’s hospitals will see significant reductions in DSH payments without the corresponding increase in insured patients.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22</a:t>
            </a:fld>
            <a:endParaRPr lang="en-US" dirty="0"/>
          </a:p>
        </p:txBody>
      </p:sp>
    </p:spTree>
    <p:extLst>
      <p:ext uri="{BB962C8B-B14F-4D97-AF65-F5344CB8AC3E}">
        <p14:creationId xmlns:p14="http://schemas.microsoft.com/office/powerpoint/2010/main" val="261693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if</a:t>
            </a:r>
            <a:r>
              <a:rPr lang="en-US" baseline="0" dirty="0" smtClean="0"/>
              <a:t> we look at expanding coverage from an economic standpoint, it’s a really good investment, particularly when you consider what we’ve spent to create other jobs.  This slide provides the initial jobs and incentives provided to attract several major manufacturing companies.</a:t>
            </a:r>
          </a:p>
          <a:p>
            <a:endParaRPr lang="en-US" baseline="0" dirty="0" smtClean="0"/>
          </a:p>
          <a:p>
            <a:r>
              <a:rPr lang="en-US" baseline="0" dirty="0" smtClean="0"/>
              <a:t>In total, the number of jobs equal about 6,300, and the cost to create them was $851 million.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2</a:t>
            </a:fld>
            <a:endParaRPr lang="en-US" dirty="0"/>
          </a:p>
        </p:txBody>
      </p:sp>
    </p:spTree>
    <p:extLst>
      <p:ext uri="{BB962C8B-B14F-4D97-AF65-F5344CB8AC3E}">
        <p14:creationId xmlns:p14="http://schemas.microsoft.com/office/powerpoint/2010/main" val="336827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1693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Alabama has the opportunity to expand it’s Medicaid program to cover more individuals.  And</a:t>
            </a:r>
            <a:r>
              <a:rPr lang="en-US" baseline="0" dirty="0" smtClean="0"/>
              <a:t> b</a:t>
            </a:r>
            <a:r>
              <a:rPr lang="en-US" dirty="0" smtClean="0"/>
              <a:t>ecause the</a:t>
            </a:r>
            <a:r>
              <a:rPr lang="en-US" baseline="0" dirty="0" smtClean="0"/>
              <a:t> federal government would pick up the tab for most of the costs of the expansion, i</a:t>
            </a:r>
            <a:r>
              <a:rPr lang="en-US" dirty="0" smtClean="0"/>
              <a:t>t’s estimated</a:t>
            </a:r>
            <a:r>
              <a:rPr lang="en-US" baseline="0" dirty="0" smtClean="0"/>
              <a:t> that this would bring about $12 billion in federal funds to our state over a six-year period.  This slide demonstrates the value of that investment to our economy.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3</a:t>
            </a:fld>
            <a:endParaRPr lang="en-US" dirty="0"/>
          </a:p>
        </p:txBody>
      </p:sp>
    </p:spTree>
    <p:extLst>
      <p:ext uri="{BB962C8B-B14F-4D97-AF65-F5344CB8AC3E}">
        <p14:creationId xmlns:p14="http://schemas.microsoft.com/office/powerpoint/2010/main" val="43137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talk more about increasing coverage, I’d like to share a little bit about the Medicaid program.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5</a:t>
            </a:fld>
            <a:endParaRPr lang="en-US" dirty="0"/>
          </a:p>
        </p:txBody>
      </p:sp>
    </p:spTree>
    <p:extLst>
      <p:ext uri="{BB962C8B-B14F-4D97-AF65-F5344CB8AC3E}">
        <p14:creationId xmlns:p14="http://schemas.microsoft.com/office/powerpoint/2010/main" val="360886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Alabama is often</a:t>
            </a:r>
            <a:r>
              <a:rPr lang="en-US" baseline="0" dirty="0" smtClean="0"/>
              <a:t> at the bottom of the national lists in terms of having a healthy population.  You can see from this chart how our statistics compare to the national average.  Medicaid plays a pivotal role in addressing many of the health care needs, providing preventive care, rather than more costly acute care if conditions were left untreated.</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6</a:t>
            </a:fld>
            <a:endParaRPr lang="en-US" dirty="0"/>
          </a:p>
        </p:txBody>
      </p:sp>
    </p:spTree>
    <p:extLst>
      <p:ext uri="{BB962C8B-B14F-4D97-AF65-F5344CB8AC3E}">
        <p14:creationId xmlns:p14="http://schemas.microsoft.com/office/powerpoint/2010/main" val="251288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are surprised</a:t>
            </a:r>
            <a:r>
              <a:rPr lang="en-US" baseline="0" dirty="0" smtClean="0"/>
              <a:t> to learn who is covered by Medicaid.  </a:t>
            </a:r>
            <a:r>
              <a:rPr lang="en-US" dirty="0" smtClean="0"/>
              <a:t>The</a:t>
            </a:r>
            <a:r>
              <a:rPr lang="en-US" baseline="0" dirty="0" smtClean="0"/>
              <a:t> program has very strict eligibility requirements and does not cover those most people think about. It primarily covers children, the disabled and seniors. It does not cover any adult under 65 unless they have a child, and even then the eligibility is so low that most of them are not eligible. </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7</a:t>
            </a:fld>
            <a:endParaRPr lang="en-US" dirty="0"/>
          </a:p>
        </p:txBody>
      </p:sp>
    </p:spTree>
    <p:extLst>
      <p:ext uri="{BB962C8B-B14F-4D97-AF65-F5344CB8AC3E}">
        <p14:creationId xmlns:p14="http://schemas.microsoft.com/office/powerpoint/2010/main" val="78868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the beginning, Alabama’s Medicaid program has been designed to offer the minimum benefits and enrollment required by the federal government to receive the matching federal funds.  Just to clarify, the amounts listed above are annual amounts.  For example, an adult cannot make more than $2300 a year, or a little more than $6 a day for a family of four.  So, in other words, almost no adults under 65 are eligible, unless they have a disability.</a:t>
            </a:r>
          </a:p>
          <a:p>
            <a:endParaRPr lang="en-US" baseline="0" dirty="0" smtClean="0"/>
          </a:p>
          <a:p>
            <a:r>
              <a:rPr lang="en-US" baseline="0" dirty="0" smtClean="0"/>
              <a:t>There are very few optional programs covered by the Agency, and the ones that are covered are not considered optional by most and if removed would significantly increase the cost for all other services.</a:t>
            </a:r>
          </a:p>
          <a:p>
            <a:endParaRPr lang="en-US" baseline="0" dirty="0" smtClean="0"/>
          </a:p>
          <a:p>
            <a:r>
              <a:rPr lang="en-US" baseline="0" dirty="0" smtClean="0"/>
              <a:t>The Agency has also operated very efficiently from an administrative standpoint, with about a 4.3 percent overhead.</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8</a:t>
            </a:fld>
            <a:endParaRPr lang="en-US" dirty="0"/>
          </a:p>
        </p:txBody>
      </p:sp>
    </p:spTree>
    <p:extLst>
      <p:ext uri="{BB962C8B-B14F-4D97-AF65-F5344CB8AC3E}">
        <p14:creationId xmlns:p14="http://schemas.microsoft.com/office/powerpoint/2010/main" val="402012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not realize how</a:t>
            </a:r>
            <a:r>
              <a:rPr lang="en-US" baseline="0" dirty="0" smtClean="0"/>
              <a:t> much some providers depend on Medicaid patients as a key portion of their business.  In some areas the Medicaid volume may be what keeps a pediatrician in that community or maybe a local hospital.  So, by having a strong Medicaid program, we ensure access to health care for all of us.</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9</a:t>
            </a:fld>
            <a:endParaRPr lang="en-US" dirty="0"/>
          </a:p>
        </p:txBody>
      </p:sp>
    </p:spTree>
    <p:extLst>
      <p:ext uri="{BB962C8B-B14F-4D97-AF65-F5344CB8AC3E}">
        <p14:creationId xmlns:p14="http://schemas.microsoft.com/office/powerpoint/2010/main" val="313846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us would agree that while we’ve done the best that</a:t>
            </a:r>
            <a:r>
              <a:rPr lang="en-US" baseline="0" dirty="0" smtClean="0"/>
              <a:t> we could with the limited dollars available, the program is in need of reform.</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7207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81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09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402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5925" y="268288"/>
            <a:ext cx="8312150" cy="632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dirty="0">
              <a:solidFill>
                <a:srgbClr val="000000"/>
              </a:solidFill>
              <a:latin typeface="Arial" pitchFamily="34" charset="0"/>
              <a:cs typeface="Arial" pitchFamily="34" charset="0"/>
            </a:endParaRPr>
          </a:p>
        </p:txBody>
      </p:sp>
      <p:pic>
        <p:nvPicPr>
          <p:cNvPr id="5" name="Picture 3" descr="MP-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188" y="268288"/>
            <a:ext cx="1247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40"/>
          <p:cNvSpPr>
            <a:spLocks noChangeArrowheads="1"/>
          </p:cNvSpPr>
          <p:nvPr/>
        </p:nvSpPr>
        <p:spPr bwMode="white">
          <a:xfrm rot="13500000">
            <a:off x="311944" y="3245644"/>
            <a:ext cx="201613" cy="206375"/>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p>
            <a:pPr defTabSz="820738" eaLnBrk="0" fontAlgn="base" hangingPunct="0">
              <a:lnSpc>
                <a:spcPct val="80000"/>
              </a:lnSpc>
              <a:spcBef>
                <a:spcPct val="10000"/>
              </a:spcBef>
              <a:spcAft>
                <a:spcPct val="10000"/>
              </a:spcAft>
            </a:pPr>
            <a:endParaRPr lang="en-US" sz="1300" dirty="0">
              <a:solidFill>
                <a:srgbClr val="000000"/>
              </a:solidFill>
              <a:latin typeface="Arial" pitchFamily="34" charset="0"/>
              <a:ea typeface="Arial Unicode MS" pitchFamily="34" charset="-128"/>
              <a:cs typeface="Arial Unicode MS" pitchFamily="34" charset="-128"/>
            </a:endParaRPr>
          </a:p>
        </p:txBody>
      </p:sp>
      <p:sp>
        <p:nvSpPr>
          <p:cNvPr id="7" name="Rectangle 8"/>
          <p:cNvSpPr>
            <a:spLocks noChangeArrowheads="1"/>
          </p:cNvSpPr>
          <p:nvPr/>
        </p:nvSpPr>
        <p:spPr bwMode="auto">
          <a:xfrm>
            <a:off x="415925" y="6253163"/>
            <a:ext cx="8312150" cy="3365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pPr defTabSz="820738" eaLnBrk="0" fontAlgn="base" hangingPunct="0">
              <a:spcBef>
                <a:spcPct val="0"/>
              </a:spcBef>
              <a:spcAft>
                <a:spcPct val="0"/>
              </a:spcAft>
            </a:pPr>
            <a:endParaRPr lang="en-US" sz="2200" dirty="0">
              <a:solidFill>
                <a:srgbClr val="000000"/>
              </a:solidFill>
              <a:latin typeface="Arial" pitchFamily="34" charset="0"/>
              <a:ea typeface="Arial Unicode MS" pitchFamily="34" charset="-128"/>
              <a:cs typeface="Arial Unicode MS" pitchFamily="34" charset="-128"/>
            </a:endParaRPr>
          </a:p>
        </p:txBody>
      </p:sp>
      <p:sp>
        <p:nvSpPr>
          <p:cNvPr id="116742" name="Rectangle 6"/>
          <p:cNvSpPr>
            <a:spLocks noGrp="1" noChangeArrowheads="1"/>
          </p:cNvSpPr>
          <p:nvPr>
            <p:ph type="ctrTitle"/>
          </p:nvPr>
        </p:nvSpPr>
        <p:spPr bwMode="white">
          <a:xfrm>
            <a:off x="1246188" y="3086100"/>
            <a:ext cx="7421562" cy="523875"/>
          </a:xfrm>
          <a:extLst/>
        </p:spPr>
        <p:txBody>
          <a:bodyPr lIns="82039" tIns="41020" rIns="82039" bIns="41020" anchor="ctr"/>
          <a:lstStyle>
            <a:lvl1pPr>
              <a:defRPr sz="2900">
                <a:solidFill>
                  <a:schemeClr val="tx2"/>
                </a:solidFill>
              </a:defRPr>
            </a:lvl1pPr>
          </a:lstStyle>
          <a:p>
            <a:pPr lvl="0"/>
            <a:r>
              <a:rPr lang="en-US" noProof="0" smtClean="0"/>
              <a:t>Click to edit Master title style</a:t>
            </a:r>
          </a:p>
        </p:txBody>
      </p:sp>
      <p:sp>
        <p:nvSpPr>
          <p:cNvPr id="116743" name="Rectangle 7"/>
          <p:cNvSpPr>
            <a:spLocks noGrp="1" noChangeArrowheads="1"/>
          </p:cNvSpPr>
          <p:nvPr>
            <p:ph type="subTitle" sz="quarter" idx="1"/>
          </p:nvPr>
        </p:nvSpPr>
        <p:spPr bwMode="white">
          <a:xfrm>
            <a:off x="1246188" y="3765550"/>
            <a:ext cx="7421562" cy="1752600"/>
          </a:xfrm>
          <a:extLst/>
        </p:spPr>
        <p:txBody>
          <a:bodyPr lIns="82039" tIns="41020" rIns="82039" bIns="41020"/>
          <a:lstStyle>
            <a:lvl1pPr>
              <a:defRPr sz="16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6828118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09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434655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0798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4613"/>
            <a:ext cx="40798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31553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93268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0306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1796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469294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994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74397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65620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74650"/>
            <a:ext cx="2078037" cy="5541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74650"/>
            <a:ext cx="6081713" cy="5541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72950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925" y="374650"/>
            <a:ext cx="7966075"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5925" y="1344613"/>
            <a:ext cx="8312150" cy="4572000"/>
          </a:xfrm>
        </p:spPr>
        <p:txBody>
          <a:bodyPr/>
          <a:lstStyle/>
          <a:p>
            <a:pPr lvl="0"/>
            <a:endParaRPr lang="en-US" noProof="0" dirty="0" smtClean="0"/>
          </a:p>
        </p:txBody>
      </p:sp>
    </p:spTree>
    <p:extLst>
      <p:ext uri="{BB962C8B-B14F-4D97-AF65-F5344CB8AC3E}">
        <p14:creationId xmlns:p14="http://schemas.microsoft.com/office/powerpoint/2010/main" val="47873281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74650"/>
            <a:ext cx="7966075"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344613"/>
            <a:ext cx="40798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4613"/>
            <a:ext cx="40798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06813"/>
            <a:ext cx="40798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27288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74650"/>
            <a:ext cx="7966075"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344613"/>
            <a:ext cx="40798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4613"/>
            <a:ext cx="40798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1557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5925" y="1344613"/>
            <a:ext cx="4148138"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463" y="1344613"/>
            <a:ext cx="4149725"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15925" y="3740150"/>
            <a:ext cx="8450263"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11113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81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93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37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75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32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80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23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11529-0A8F-42FF-B6F4-FAA020082610}" type="datetimeFigureOut">
              <a:rPr lang="en-US">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664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15925" y="374650"/>
            <a:ext cx="796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415925" y="1344613"/>
            <a:ext cx="8312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0" rIns="91382" bIns="45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p:nvSpPr>
        <p:spPr bwMode="auto">
          <a:xfrm>
            <a:off x="8562975" y="646113"/>
            <a:ext cx="165100" cy="160337"/>
          </a:xfrm>
          <a:prstGeom prst="rect">
            <a:avLst/>
          </a:prstGeom>
          <a:solidFill>
            <a:schemeClr val="tx2"/>
          </a:solidFill>
          <a:ln>
            <a:noFill/>
          </a:ln>
          <a:extLst/>
        </p:spPr>
        <p:txBody>
          <a:bodyPr wrap="none" lIns="0" tIns="0" rIns="0" bIns="0" anchor="ctr" anchorCtr="1"/>
          <a:lstStyle>
            <a:lvl1pPr defTabSz="646113">
              <a:defRPr>
                <a:solidFill>
                  <a:schemeClr val="tx1"/>
                </a:solidFill>
                <a:latin typeface="Calibri" pitchFamily="34" charset="0"/>
              </a:defRPr>
            </a:lvl1pPr>
            <a:lvl2pPr marL="666750" indent="-257175" defTabSz="646113">
              <a:defRPr>
                <a:solidFill>
                  <a:schemeClr val="tx1"/>
                </a:solidFill>
                <a:latin typeface="Calibri" pitchFamily="34" charset="0"/>
              </a:defRPr>
            </a:lvl2pPr>
            <a:lvl3pPr marL="1025525" indent="-204788" defTabSz="646113">
              <a:defRPr>
                <a:solidFill>
                  <a:schemeClr val="tx1"/>
                </a:solidFill>
                <a:latin typeface="Calibri" pitchFamily="34" charset="0"/>
              </a:defRPr>
            </a:lvl3pPr>
            <a:lvl4pPr marL="1436688" indent="-206375" defTabSz="646113">
              <a:defRPr>
                <a:solidFill>
                  <a:schemeClr val="tx1"/>
                </a:solidFill>
                <a:latin typeface="Calibri" pitchFamily="34" charset="0"/>
              </a:defRPr>
            </a:lvl4pPr>
            <a:lvl5pPr marL="1846263" indent="-204788" defTabSz="646113">
              <a:defRPr>
                <a:solidFill>
                  <a:schemeClr val="tx1"/>
                </a:solidFill>
                <a:latin typeface="Calibri" pitchFamily="34" charset="0"/>
              </a:defRPr>
            </a:lvl5pPr>
            <a:lvl6pPr marL="2303463" indent="-204788" defTabSz="646113" fontAlgn="base">
              <a:spcBef>
                <a:spcPct val="0"/>
              </a:spcBef>
              <a:spcAft>
                <a:spcPct val="0"/>
              </a:spcAft>
              <a:defRPr>
                <a:solidFill>
                  <a:schemeClr val="tx1"/>
                </a:solidFill>
                <a:latin typeface="Calibri" pitchFamily="34" charset="0"/>
              </a:defRPr>
            </a:lvl6pPr>
            <a:lvl7pPr marL="2760663" indent="-204788" defTabSz="646113" fontAlgn="base">
              <a:spcBef>
                <a:spcPct val="0"/>
              </a:spcBef>
              <a:spcAft>
                <a:spcPct val="0"/>
              </a:spcAft>
              <a:defRPr>
                <a:solidFill>
                  <a:schemeClr val="tx1"/>
                </a:solidFill>
                <a:latin typeface="Calibri" pitchFamily="34" charset="0"/>
              </a:defRPr>
            </a:lvl7pPr>
            <a:lvl8pPr marL="3217863" indent="-204788" defTabSz="646113" fontAlgn="base">
              <a:spcBef>
                <a:spcPct val="0"/>
              </a:spcBef>
              <a:spcAft>
                <a:spcPct val="0"/>
              </a:spcAft>
              <a:defRPr>
                <a:solidFill>
                  <a:schemeClr val="tx1"/>
                </a:solidFill>
                <a:latin typeface="Calibri" pitchFamily="34" charset="0"/>
              </a:defRPr>
            </a:lvl8pPr>
            <a:lvl9pPr marL="3675063" indent="-204788" defTabSz="646113" fontAlgn="base">
              <a:spcBef>
                <a:spcPct val="0"/>
              </a:spcBef>
              <a:spcAft>
                <a:spcPct val="0"/>
              </a:spcAft>
              <a:defRPr>
                <a:solidFill>
                  <a:schemeClr val="tx1"/>
                </a:solidFill>
                <a:latin typeface="Calibri" pitchFamily="34" charset="0"/>
              </a:defRPr>
            </a:lvl9pPr>
          </a:lstStyle>
          <a:p>
            <a:pPr algn="ctr" fontAlgn="base">
              <a:spcBef>
                <a:spcPct val="50000"/>
              </a:spcBef>
              <a:spcAft>
                <a:spcPct val="90000"/>
              </a:spcAft>
              <a:buClr>
                <a:srgbClr val="B2B2B2"/>
              </a:buClr>
              <a:buSzPct val="80000"/>
              <a:buFont typeface="Arial" charset="0"/>
              <a:buNone/>
              <a:defRPr/>
            </a:pPr>
            <a:fld id="{3420F5EB-9434-4F72-BB6D-1C1B1016C3B6}" type="slidenum">
              <a:rPr lang="en-US" sz="1200" smtClean="0">
                <a:solidFill>
                  <a:srgbClr val="000000"/>
                </a:solidFill>
                <a:latin typeface="Franklin Gothic Medium" pitchFamily="34" charset="0"/>
                <a:cs typeface="Times New Roman" pitchFamily="18" charset="0"/>
              </a:rPr>
              <a:pPr algn="ctr" fontAlgn="base">
                <a:spcBef>
                  <a:spcPct val="50000"/>
                </a:spcBef>
                <a:spcAft>
                  <a:spcPct val="90000"/>
                </a:spcAft>
                <a:buClr>
                  <a:srgbClr val="B2B2B2"/>
                </a:buClr>
                <a:buSzPct val="80000"/>
                <a:buFont typeface="Arial" charset="0"/>
                <a:buNone/>
                <a:defRPr/>
              </a:pPr>
              <a:t>‹#›</a:t>
            </a:fld>
            <a:endParaRPr lang="en-US" sz="1200" dirty="0" smtClean="0">
              <a:solidFill>
                <a:srgbClr val="000000"/>
              </a:solidFill>
              <a:latin typeface="Franklin Gothic Medium" pitchFamily="34" charset="0"/>
              <a:cs typeface="Times New Roman" pitchFamily="18" charset="0"/>
            </a:endParaRPr>
          </a:p>
        </p:txBody>
      </p:sp>
      <p:sp>
        <p:nvSpPr>
          <p:cNvPr id="2053"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6661" tIns="48331" rIns="96661" bIns="48331"/>
          <a:lstStyle/>
          <a:p>
            <a:pPr algn="ctr" fontAlgn="base">
              <a:spcBef>
                <a:spcPct val="50000"/>
              </a:spcBef>
              <a:spcAft>
                <a:spcPct val="0"/>
              </a:spcAft>
            </a:pPr>
            <a:endParaRPr lang="en-US" sz="1000" dirty="0">
              <a:solidFill>
                <a:srgbClr val="000000"/>
              </a:solidFill>
              <a:cs typeface="Arial" pitchFamily="34" charset="0"/>
            </a:endParaRPr>
          </a:p>
        </p:txBody>
      </p:sp>
    </p:spTree>
    <p:extLst>
      <p:ext uri="{BB962C8B-B14F-4D97-AF65-F5344CB8AC3E}">
        <p14:creationId xmlns:p14="http://schemas.microsoft.com/office/powerpoint/2010/main" val="21392117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ransition spd="slow">
    <p:fade/>
  </p:transition>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defRPr>
      </a:lvl2pPr>
      <a:lvl3pPr algn="l" rtl="0" eaLnBrk="0" fontAlgn="base" hangingPunct="0">
        <a:spcBef>
          <a:spcPct val="0"/>
        </a:spcBef>
        <a:spcAft>
          <a:spcPct val="0"/>
        </a:spcAft>
        <a:defRPr sz="2400">
          <a:solidFill>
            <a:schemeClr val="tx1"/>
          </a:solidFill>
          <a:latin typeface="Calibri" pitchFamily="34" charset="0"/>
        </a:defRPr>
      </a:lvl3pPr>
      <a:lvl4pPr algn="l" rtl="0" eaLnBrk="0" fontAlgn="base" hangingPunct="0">
        <a:spcBef>
          <a:spcPct val="0"/>
        </a:spcBef>
        <a:spcAft>
          <a:spcPct val="0"/>
        </a:spcAft>
        <a:defRPr sz="2400">
          <a:solidFill>
            <a:schemeClr val="tx1"/>
          </a:solidFill>
          <a:latin typeface="Calibri" pitchFamily="34" charset="0"/>
        </a:defRPr>
      </a:lvl4pPr>
      <a:lvl5pPr algn="l" rtl="0" eaLnBrk="0" fontAlgn="base" hangingPunct="0">
        <a:spcBef>
          <a:spcPct val="0"/>
        </a:spcBef>
        <a:spcAft>
          <a:spcPct val="0"/>
        </a:spcAft>
        <a:defRPr sz="2400">
          <a:solidFill>
            <a:schemeClr val="tx1"/>
          </a:solidFill>
          <a:latin typeface="Calibri" pitchFamily="34" charset="0"/>
        </a:defRPr>
      </a:lvl5pPr>
      <a:lvl6pPr marL="457200" algn="l" rtl="0" fontAlgn="base">
        <a:spcBef>
          <a:spcPct val="0"/>
        </a:spcBef>
        <a:spcAft>
          <a:spcPct val="0"/>
        </a:spcAft>
        <a:defRPr sz="2400">
          <a:solidFill>
            <a:schemeClr val="tx1"/>
          </a:solidFill>
          <a:latin typeface="Calibri" pitchFamily="34" charset="0"/>
        </a:defRPr>
      </a:lvl6pPr>
      <a:lvl7pPr marL="914400" algn="l" rtl="0" fontAlgn="base">
        <a:spcBef>
          <a:spcPct val="0"/>
        </a:spcBef>
        <a:spcAft>
          <a:spcPct val="0"/>
        </a:spcAft>
        <a:defRPr sz="2400">
          <a:solidFill>
            <a:schemeClr val="tx1"/>
          </a:solidFill>
          <a:latin typeface="Calibri" pitchFamily="34" charset="0"/>
        </a:defRPr>
      </a:lvl7pPr>
      <a:lvl8pPr marL="1371600" algn="l" rtl="0" fontAlgn="base">
        <a:spcBef>
          <a:spcPct val="0"/>
        </a:spcBef>
        <a:spcAft>
          <a:spcPct val="0"/>
        </a:spcAft>
        <a:defRPr sz="2400">
          <a:solidFill>
            <a:schemeClr val="tx1"/>
          </a:solidFill>
          <a:latin typeface="Calibri" pitchFamily="34" charset="0"/>
        </a:defRPr>
      </a:lvl8pPr>
      <a:lvl9pPr marL="1828800" algn="l"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0"/>
        </a:spcBef>
        <a:spcAft>
          <a:spcPct val="50000"/>
        </a:spcAft>
        <a:buClr>
          <a:srgbClr val="EC1608"/>
        </a:buClr>
        <a:buFont typeface="Arial" pitchFamily="34" charset="0"/>
        <a:defRPr>
          <a:solidFill>
            <a:schemeClr val="tx1"/>
          </a:solidFill>
          <a:latin typeface="+mn-lt"/>
          <a:ea typeface="+mn-ea"/>
          <a:cs typeface="+mn-cs"/>
        </a:defRPr>
      </a:lvl1pPr>
      <a:lvl2pPr marL="354013" indent="-150813" algn="l" rtl="0" eaLnBrk="0" fontAlgn="base" hangingPunct="0">
        <a:spcBef>
          <a:spcPct val="0"/>
        </a:spcBef>
        <a:spcAft>
          <a:spcPct val="50000"/>
        </a:spcAft>
        <a:buClr>
          <a:schemeClr val="tx1"/>
        </a:buClr>
        <a:buChar char="•"/>
        <a:defRPr sz="1400">
          <a:solidFill>
            <a:schemeClr val="tx1"/>
          </a:solidFill>
          <a:latin typeface="+mn-lt"/>
        </a:defRPr>
      </a:lvl2pPr>
      <a:lvl3pPr marL="668338" indent="-152400" algn="l" rtl="0" eaLnBrk="0" fontAlgn="base" hangingPunct="0">
        <a:spcBef>
          <a:spcPct val="0"/>
        </a:spcBef>
        <a:spcAft>
          <a:spcPct val="50000"/>
        </a:spcAft>
        <a:buClr>
          <a:schemeClr val="accent2"/>
        </a:buClr>
        <a:buFont typeface="Arial" pitchFamily="34" charset="0"/>
        <a:buChar char="–"/>
        <a:defRPr sz="1400">
          <a:solidFill>
            <a:schemeClr val="tx1"/>
          </a:solidFill>
          <a:latin typeface="+mn-lt"/>
        </a:defRPr>
      </a:lvl3pPr>
      <a:lvl4pPr marL="971550" indent="-157163" algn="l" rtl="0" eaLnBrk="0" fontAlgn="base" hangingPunct="0">
        <a:spcBef>
          <a:spcPct val="0"/>
        </a:spcBef>
        <a:spcAft>
          <a:spcPct val="50000"/>
        </a:spcAft>
        <a:buClr>
          <a:schemeClr val="hlink"/>
        </a:buClr>
        <a:buFont typeface="Arial" pitchFamily="34" charset="0"/>
        <a:buChar char="»"/>
        <a:defRPr sz="1400">
          <a:solidFill>
            <a:schemeClr val="tx1"/>
          </a:solidFill>
          <a:latin typeface="+mn-lt"/>
        </a:defRPr>
      </a:lvl4pPr>
      <a:lvl5pPr marL="1230313" indent="-155575" algn="l" rtl="0" eaLnBrk="0" fontAlgn="base" hangingPunct="0">
        <a:spcBef>
          <a:spcPct val="0"/>
        </a:spcBef>
        <a:spcAft>
          <a:spcPct val="50000"/>
        </a:spcAft>
        <a:buClr>
          <a:schemeClr val="accent1"/>
        </a:buClr>
        <a:buFont typeface="Arial" pitchFamily="34" charset="0"/>
        <a:buChar char="&gt;"/>
        <a:defRPr sz="1400">
          <a:solidFill>
            <a:schemeClr val="tx1"/>
          </a:solidFill>
          <a:latin typeface="+mn-lt"/>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g"/><Relationship Id="rId7" Type="http://schemas.openxmlformats.org/officeDocument/2006/relationships/image" Target="../media/image11.png"/><Relationship Id="rId12" Type="http://schemas.microsoft.com/office/2007/relationships/hdphoto" Target="../media/hdphoto2.wdp"/><Relationship Id="rId17" Type="http://schemas.openxmlformats.org/officeDocument/2006/relationships/image" Target="../media/image19.png"/><Relationship Id="rId2" Type="http://schemas.openxmlformats.org/officeDocument/2006/relationships/notesSlide" Target="../notesSlides/notesSlide12.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0.wmf"/><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465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blackmon\AppData\Local\Microsoft\Windows\Temporary Internet Files\Content.Outlook\6YU0LURF\Interior-tag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74638"/>
            <a:ext cx="8229600" cy="1143000"/>
          </a:xfrm>
        </p:spPr>
        <p:txBody>
          <a:bodyPr>
            <a:normAutofit fontScale="90000"/>
          </a:bodyPr>
          <a:lstStyle/>
          <a:p>
            <a:pPr algn="l"/>
            <a:r>
              <a:rPr lang="en-US" dirty="0" smtClean="0">
                <a:solidFill>
                  <a:schemeClr val="bg1">
                    <a:lumMod val="50000"/>
                  </a:schemeClr>
                </a:solidFill>
                <a:latin typeface="Titillium WebLight"/>
              </a:rPr>
              <a:t>Medicaid Faces </a:t>
            </a:r>
            <a:r>
              <a:rPr lang="en-US" dirty="0" smtClean="0">
                <a:solidFill>
                  <a:srgbClr val="D70036"/>
                </a:solidFill>
                <a:latin typeface="Titillium WebLight"/>
              </a:rPr>
              <a:t>Tough Challenges</a:t>
            </a:r>
            <a:endParaRPr lang="en-US" dirty="0">
              <a:solidFill>
                <a:srgbClr val="D70036"/>
              </a:solidFill>
              <a:latin typeface="Titillium WebLight"/>
            </a:endParaRPr>
          </a:p>
        </p:txBody>
      </p:sp>
      <p:sp>
        <p:nvSpPr>
          <p:cNvPr id="3" name="Content Placeholder 2"/>
          <p:cNvSpPr>
            <a:spLocks noGrp="1"/>
          </p:cNvSpPr>
          <p:nvPr>
            <p:ph idx="1"/>
          </p:nvPr>
        </p:nvSpPr>
        <p:spPr>
          <a:xfrm>
            <a:off x="762000" y="1295400"/>
            <a:ext cx="8001000" cy="4525963"/>
          </a:xfrm>
        </p:spPr>
        <p:txBody>
          <a:bodyPr>
            <a:normAutofit fontScale="92500" lnSpcReduction="10000"/>
          </a:bodyPr>
          <a:lstStyle/>
          <a:p>
            <a:pPr>
              <a:spcAft>
                <a:spcPct val="30000"/>
              </a:spcAft>
              <a:buClr>
                <a:srgbClr val="D70036"/>
              </a:buClr>
              <a:buFont typeface="Wingdings" panose="05000000000000000000" pitchFamily="2" charset="2"/>
              <a:buChar char="§"/>
            </a:pPr>
            <a:r>
              <a:rPr lang="en-US" altLang="en-US" sz="2600" dirty="0" smtClean="0">
                <a:solidFill>
                  <a:srgbClr val="887A69"/>
                </a:solidFill>
                <a:latin typeface="Calibri" pitchFamily="34" charset="0"/>
              </a:rPr>
              <a:t>Our </a:t>
            </a:r>
            <a:r>
              <a:rPr lang="en-US" altLang="en-US" sz="2600" dirty="0">
                <a:solidFill>
                  <a:srgbClr val="887A69"/>
                </a:solidFill>
                <a:latin typeface="Calibri" pitchFamily="34" charset="0"/>
              </a:rPr>
              <a:t>minimal program </a:t>
            </a:r>
            <a:r>
              <a:rPr lang="en-US" altLang="en-US" sz="2600" dirty="0" smtClean="0">
                <a:solidFill>
                  <a:srgbClr val="887A69"/>
                </a:solidFill>
                <a:latin typeface="Calibri" pitchFamily="34" charset="0"/>
              </a:rPr>
              <a:t>barely meets federal </a:t>
            </a:r>
            <a:r>
              <a:rPr lang="en-US" altLang="en-US" sz="2600" dirty="0">
                <a:solidFill>
                  <a:srgbClr val="887A69"/>
                </a:solidFill>
                <a:latin typeface="Calibri" pitchFamily="34" charset="0"/>
              </a:rPr>
              <a:t>Maintenance of Effort </a:t>
            </a:r>
            <a:r>
              <a:rPr lang="en-US" altLang="en-US" sz="2600" dirty="0" smtClean="0">
                <a:solidFill>
                  <a:srgbClr val="887A69"/>
                </a:solidFill>
                <a:latin typeface="Calibri" pitchFamily="34" charset="0"/>
              </a:rPr>
              <a:t>requirements.</a:t>
            </a:r>
            <a:endParaRPr lang="en-US" altLang="en-US" sz="2600" dirty="0">
              <a:solidFill>
                <a:srgbClr val="887A69"/>
              </a:solidFill>
              <a:latin typeface="Calibri" pitchFamily="34" charset="0"/>
            </a:endParaRPr>
          </a:p>
          <a:p>
            <a:pPr>
              <a:spcAft>
                <a:spcPct val="30000"/>
              </a:spcAft>
              <a:buClr>
                <a:srgbClr val="D70036"/>
              </a:buClr>
              <a:buFont typeface="Wingdings" panose="05000000000000000000" pitchFamily="2" charset="2"/>
              <a:buChar char="§"/>
            </a:pPr>
            <a:r>
              <a:rPr lang="en-US" altLang="en-US" sz="2600" dirty="0" smtClean="0">
                <a:solidFill>
                  <a:srgbClr val="887A69"/>
                </a:solidFill>
                <a:latin typeface="Calibri" pitchFamily="34" charset="0"/>
              </a:rPr>
              <a:t>We leave many </a:t>
            </a:r>
            <a:r>
              <a:rPr lang="en-US" altLang="en-US" sz="2600" dirty="0">
                <a:solidFill>
                  <a:srgbClr val="887A69"/>
                </a:solidFill>
                <a:latin typeface="Calibri" pitchFamily="34" charset="0"/>
              </a:rPr>
              <a:t>critical health needs of </a:t>
            </a:r>
            <a:r>
              <a:rPr lang="en-US" altLang="en-US" sz="2600" dirty="0" smtClean="0">
                <a:solidFill>
                  <a:srgbClr val="887A69"/>
                </a:solidFill>
                <a:latin typeface="Calibri" pitchFamily="34" charset="0"/>
              </a:rPr>
              <a:t>Alabamians unaddressed.</a:t>
            </a:r>
            <a:endParaRPr lang="en-US" altLang="en-US" sz="2600" dirty="0">
              <a:solidFill>
                <a:srgbClr val="887A69"/>
              </a:solidFill>
              <a:latin typeface="Calibri" pitchFamily="34" charset="0"/>
            </a:endParaRPr>
          </a:p>
          <a:p>
            <a:pPr>
              <a:spcAft>
                <a:spcPct val="30000"/>
              </a:spcAft>
              <a:buClr>
                <a:srgbClr val="D70036"/>
              </a:buClr>
              <a:buFont typeface="Wingdings" panose="05000000000000000000" pitchFamily="2" charset="2"/>
              <a:buChar char="§"/>
            </a:pPr>
            <a:r>
              <a:rPr lang="en-US" altLang="en-US" sz="2600" dirty="0" smtClean="0">
                <a:solidFill>
                  <a:srgbClr val="887A69"/>
                </a:solidFill>
                <a:latin typeface="Calibri" pitchFamily="34" charset="0"/>
              </a:rPr>
              <a:t>We face a significant </a:t>
            </a:r>
            <a:r>
              <a:rPr lang="en-US" altLang="en-US" sz="2600" dirty="0">
                <a:solidFill>
                  <a:srgbClr val="887A69"/>
                </a:solidFill>
                <a:latin typeface="Calibri" pitchFamily="34" charset="0"/>
              </a:rPr>
              <a:t>funding shortfall – </a:t>
            </a:r>
            <a:r>
              <a:rPr lang="en-US" altLang="en-US" sz="2600" dirty="0" smtClean="0">
                <a:solidFill>
                  <a:srgbClr val="887A69"/>
                </a:solidFill>
                <a:latin typeface="Calibri" pitchFamily="34" charset="0"/>
              </a:rPr>
              <a:t>patched </a:t>
            </a:r>
            <a:r>
              <a:rPr lang="en-US" altLang="en-US" sz="2600" dirty="0">
                <a:solidFill>
                  <a:srgbClr val="887A69"/>
                </a:solidFill>
                <a:latin typeface="Calibri" pitchFamily="34" charset="0"/>
              </a:rPr>
              <a:t>in the short term by voter approval to transfer funds from the Oil &amp; Gas Trust </a:t>
            </a:r>
            <a:r>
              <a:rPr lang="en-US" altLang="en-US" sz="2600" dirty="0" smtClean="0">
                <a:solidFill>
                  <a:srgbClr val="887A69"/>
                </a:solidFill>
                <a:latin typeface="Calibri" pitchFamily="34" charset="0"/>
              </a:rPr>
              <a:t>Fund.</a:t>
            </a:r>
            <a:endParaRPr lang="en-US" altLang="en-US" sz="2600" dirty="0">
              <a:solidFill>
                <a:srgbClr val="887A69"/>
              </a:solidFill>
              <a:latin typeface="Calibri" pitchFamily="34" charset="0"/>
            </a:endParaRPr>
          </a:p>
          <a:p>
            <a:pPr>
              <a:spcAft>
                <a:spcPct val="30000"/>
              </a:spcAft>
              <a:buClr>
                <a:srgbClr val="D70036"/>
              </a:buClr>
              <a:buFont typeface="Wingdings" panose="05000000000000000000" pitchFamily="2" charset="2"/>
              <a:buChar char="§"/>
            </a:pPr>
            <a:r>
              <a:rPr lang="en-US" altLang="en-US" sz="2600" dirty="0" smtClean="0">
                <a:solidFill>
                  <a:srgbClr val="887A69"/>
                </a:solidFill>
                <a:latin typeface="Calibri" pitchFamily="34" charset="0"/>
              </a:rPr>
              <a:t>We have a shortage of primary care physicians, exacerbated by continued cuts in Medicaid reimbursement.</a:t>
            </a:r>
            <a:endParaRPr lang="en-US" altLang="en-US" sz="2600" dirty="0">
              <a:solidFill>
                <a:srgbClr val="887A69"/>
              </a:solidFill>
              <a:latin typeface="Calibri" pitchFamily="34" charset="0"/>
            </a:endParaRPr>
          </a:p>
          <a:p>
            <a:pPr>
              <a:spcAft>
                <a:spcPct val="30000"/>
              </a:spcAft>
              <a:buClr>
                <a:srgbClr val="D70036"/>
              </a:buClr>
              <a:buFont typeface="Wingdings" panose="05000000000000000000" pitchFamily="2" charset="2"/>
              <a:buChar char="§"/>
            </a:pPr>
            <a:r>
              <a:rPr lang="en-US" altLang="en-US" sz="2600" dirty="0" smtClean="0">
                <a:solidFill>
                  <a:srgbClr val="887A69"/>
                </a:solidFill>
                <a:latin typeface="Calibri" pitchFamily="34" charset="0"/>
              </a:rPr>
              <a:t>The program lacks incentives for coordinating care.</a:t>
            </a:r>
            <a:endParaRPr lang="en-US" altLang="en-US" sz="2600" dirty="0">
              <a:solidFill>
                <a:srgbClr val="887A69"/>
              </a:solidFill>
              <a:latin typeface="Calibri" pitchFamily="34" charset="0"/>
            </a:endParaRPr>
          </a:p>
          <a:p>
            <a:pPr marL="0" indent="0">
              <a:buNone/>
            </a:pPr>
            <a:endParaRPr lang="en-US" dirty="0">
              <a:solidFill>
                <a:srgbClr val="887A69"/>
              </a:solidFill>
            </a:endParaRPr>
          </a:p>
        </p:txBody>
      </p:sp>
    </p:spTree>
    <p:extLst>
      <p:ext uri="{BB962C8B-B14F-4D97-AF65-F5344CB8AC3E}">
        <p14:creationId xmlns:p14="http://schemas.microsoft.com/office/powerpoint/2010/main" val="240477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Gov. &amp; Legislature Initiate </a:t>
            </a:r>
            <a:r>
              <a:rPr lang="en-US" sz="4200" dirty="0" smtClean="0">
                <a:solidFill>
                  <a:srgbClr val="D70036"/>
                </a:solidFill>
                <a:latin typeface="Doppio One Regular"/>
                <a:cs typeface="Doppio One Regular"/>
              </a:rPr>
              <a:t>Reform</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2800767"/>
          </a:xfrm>
          <a:prstGeom prst="rect">
            <a:avLst/>
          </a:prstGeom>
          <a:noFill/>
        </p:spPr>
        <p:txBody>
          <a:bodyPr wrap="square" rtlCol="0">
            <a:spAutoFit/>
          </a:bodyPr>
          <a:lstStyle/>
          <a:p>
            <a:pPr marL="256032" indent="-256032">
              <a:spcBef>
                <a:spcPts val="0"/>
              </a:spcBef>
              <a:spcAft>
                <a:spcPts val="1200"/>
              </a:spcAft>
              <a:buClr>
                <a:srgbClr val="D70036"/>
              </a:buClr>
              <a:buFont typeface="Wingdings" charset="2"/>
              <a:buChar char="§"/>
            </a:pPr>
            <a:r>
              <a:rPr lang="en-US" sz="2400" dirty="0" smtClean="0">
                <a:solidFill>
                  <a:srgbClr val="887A69"/>
                </a:solidFill>
                <a:latin typeface="Titillium WebLight"/>
                <a:cs typeface="Titillium WebLight"/>
              </a:rPr>
              <a:t>The Governor’s </a:t>
            </a:r>
            <a:r>
              <a:rPr lang="en-US" sz="2400" dirty="0">
                <a:solidFill>
                  <a:srgbClr val="887A69"/>
                </a:solidFill>
                <a:latin typeface="Titillium WebLight"/>
                <a:cs typeface="Titillium WebLight"/>
              </a:rPr>
              <a:t>Medicaid </a:t>
            </a:r>
            <a:r>
              <a:rPr lang="en-US" sz="2400" dirty="0" smtClean="0">
                <a:solidFill>
                  <a:srgbClr val="887A69"/>
                </a:solidFill>
                <a:latin typeface="Titillium WebLight"/>
                <a:cs typeface="Titillium WebLight"/>
              </a:rPr>
              <a:t>Advisory Commission recommended </a:t>
            </a:r>
            <a:r>
              <a:rPr lang="en-US" sz="2400" dirty="0">
                <a:solidFill>
                  <a:srgbClr val="887A69"/>
                </a:solidFill>
                <a:latin typeface="Titillium WebLight"/>
                <a:cs typeface="Titillium WebLight"/>
              </a:rPr>
              <a:t>a framework for reform that:</a:t>
            </a:r>
          </a:p>
          <a:p>
            <a:pPr marL="914400" lvl="3" indent="-256032">
              <a:spcAft>
                <a:spcPts val="1800"/>
              </a:spcAft>
              <a:buClr>
                <a:srgbClr val="D70036"/>
              </a:buClr>
              <a:buFont typeface="Wingdings" charset="2"/>
              <a:buChar char="§"/>
            </a:pPr>
            <a:r>
              <a:rPr lang="en-US" sz="2200" dirty="0">
                <a:solidFill>
                  <a:srgbClr val="887A69"/>
                </a:solidFill>
                <a:latin typeface="Titillium WebLight"/>
                <a:cs typeface="Titillium WebLight"/>
              </a:rPr>
              <a:t>Ensures </a:t>
            </a:r>
            <a:r>
              <a:rPr lang="en-US" sz="2200" dirty="0" smtClean="0">
                <a:solidFill>
                  <a:srgbClr val="887A69"/>
                </a:solidFill>
                <a:latin typeface="Titillium WebLight"/>
                <a:cs typeface="Titillium WebLight"/>
              </a:rPr>
              <a:t>continued </a:t>
            </a:r>
            <a:r>
              <a:rPr lang="en-US" sz="2200" dirty="0">
                <a:solidFill>
                  <a:srgbClr val="887A69"/>
                </a:solidFill>
                <a:latin typeface="Titillium WebLight"/>
                <a:cs typeface="Titillium WebLight"/>
              </a:rPr>
              <a:t>access to existing services</a:t>
            </a:r>
          </a:p>
          <a:p>
            <a:pPr marL="914400" lvl="3" indent="-256032">
              <a:spcAft>
                <a:spcPts val="1800"/>
              </a:spcAft>
              <a:buClr>
                <a:srgbClr val="D70036"/>
              </a:buClr>
              <a:buFont typeface="Wingdings" charset="2"/>
              <a:buChar char="§"/>
            </a:pPr>
            <a:r>
              <a:rPr lang="en-US" sz="2200" dirty="0">
                <a:solidFill>
                  <a:srgbClr val="887A69"/>
                </a:solidFill>
                <a:latin typeface="Titillium WebLight"/>
                <a:cs typeface="Titillium WebLight"/>
              </a:rPr>
              <a:t>Revises payment incentives to place risk at the community level and bend cost curve for state</a:t>
            </a:r>
          </a:p>
          <a:p>
            <a:pPr marL="914400" lvl="3" indent="-256032">
              <a:spcAft>
                <a:spcPts val="1800"/>
              </a:spcAft>
              <a:buClr>
                <a:srgbClr val="D70036"/>
              </a:buClr>
              <a:buFont typeface="Wingdings" charset="2"/>
              <a:buChar char="§"/>
            </a:pPr>
            <a:r>
              <a:rPr lang="en-US" sz="2200" dirty="0">
                <a:solidFill>
                  <a:srgbClr val="887A69"/>
                </a:solidFill>
                <a:latin typeface="Titillium WebLight"/>
                <a:cs typeface="Titillium WebLight"/>
              </a:rPr>
              <a:t>Promotes prevention and coordinated care</a:t>
            </a:r>
          </a:p>
        </p:txBody>
      </p:sp>
    </p:spTree>
    <p:extLst>
      <p:ext uri="{BB962C8B-B14F-4D97-AF65-F5344CB8AC3E}">
        <p14:creationId xmlns:p14="http://schemas.microsoft.com/office/powerpoint/2010/main" val="30885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D70036"/>
                </a:solidFill>
                <a:latin typeface="Doppio One Regular"/>
                <a:cs typeface="Doppio One Regular"/>
              </a:rPr>
              <a:t>Reform </a:t>
            </a:r>
            <a:r>
              <a:rPr lang="en-US" sz="4200" dirty="0" smtClean="0">
                <a:solidFill>
                  <a:schemeClr val="bg1">
                    <a:lumMod val="50000"/>
                  </a:schemeClr>
                </a:solidFill>
                <a:latin typeface="Titillium WebLight"/>
                <a:cs typeface="Titillium WebLight"/>
              </a:rPr>
              <a:t>Continued…</a:t>
            </a:r>
            <a:endParaRPr lang="en-US" sz="4200" dirty="0">
              <a:solidFill>
                <a:srgbClr val="7F7F7F"/>
              </a:solidFill>
              <a:latin typeface="Titillium WebLight"/>
              <a:cs typeface="Titillium WebLight"/>
            </a:endParaRPr>
          </a:p>
        </p:txBody>
      </p:sp>
      <p:sp>
        <p:nvSpPr>
          <p:cNvPr id="5" name="TextBox 4"/>
          <p:cNvSpPr txBox="1"/>
          <p:nvPr/>
        </p:nvSpPr>
        <p:spPr>
          <a:xfrm>
            <a:off x="914400" y="1600200"/>
            <a:ext cx="7696200" cy="2985433"/>
          </a:xfrm>
          <a:prstGeom prst="rect">
            <a:avLst/>
          </a:prstGeom>
          <a:noFill/>
        </p:spPr>
        <p:txBody>
          <a:bodyPr wrap="square" rtlCol="0">
            <a:spAutoFit/>
          </a:bodyPr>
          <a:lstStyle/>
          <a:p>
            <a:pPr marL="342900" indent="-342900">
              <a:spcAft>
                <a:spcPts val="1200"/>
              </a:spcAft>
              <a:buClr>
                <a:srgbClr val="D70036"/>
              </a:buClr>
              <a:buFont typeface="Wingdings" panose="05000000000000000000" pitchFamily="2" charset="2"/>
              <a:buChar char="§"/>
            </a:pPr>
            <a:r>
              <a:rPr lang="en-US" sz="2400" dirty="0">
                <a:solidFill>
                  <a:srgbClr val="887A69"/>
                </a:solidFill>
                <a:latin typeface="Titillium WebLight"/>
                <a:cs typeface="Titillium WebLight"/>
              </a:rPr>
              <a:t>Legislature passed bill establishing reform framework</a:t>
            </a:r>
            <a:r>
              <a:rPr lang="en-US" sz="2400" dirty="0" smtClean="0">
                <a:solidFill>
                  <a:srgbClr val="887A69"/>
                </a:solidFill>
                <a:latin typeface="Titillium WebLight"/>
                <a:cs typeface="Titillium WebLight"/>
              </a:rPr>
              <a:t>:</a:t>
            </a:r>
            <a:endParaRPr lang="en-US" sz="2400" dirty="0">
              <a:solidFill>
                <a:srgbClr val="887A69"/>
              </a:solidFill>
              <a:latin typeface="Titillium WebLight"/>
              <a:cs typeface="Titillium WebLight"/>
            </a:endParaRP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State divided into 5 regions based on where Medicaid recipients receive their </a:t>
            </a:r>
            <a:r>
              <a:rPr lang="en-US" sz="2200" dirty="0" smtClean="0">
                <a:solidFill>
                  <a:srgbClr val="887A69"/>
                </a:solidFill>
                <a:latin typeface="Titillium WebLight"/>
                <a:cs typeface="Titillium WebLight"/>
              </a:rPr>
              <a:t>care.</a:t>
            </a:r>
            <a:endParaRPr lang="en-US" sz="2200" dirty="0">
              <a:solidFill>
                <a:srgbClr val="887A69"/>
              </a:solidFill>
              <a:latin typeface="Titillium WebLight"/>
              <a:cs typeface="Titillium WebLight"/>
            </a:endParaRP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Regions will be paid a per-person amount to provide health care for all </a:t>
            </a:r>
            <a:r>
              <a:rPr lang="en-US" sz="2200" dirty="0" smtClean="0">
                <a:solidFill>
                  <a:srgbClr val="887A69"/>
                </a:solidFill>
                <a:latin typeface="Titillium WebLight"/>
                <a:cs typeface="Titillium WebLight"/>
              </a:rPr>
              <a:t>Medicaid recipients in </a:t>
            </a:r>
            <a:r>
              <a:rPr lang="en-US" sz="2200" dirty="0">
                <a:solidFill>
                  <a:srgbClr val="887A69"/>
                </a:solidFill>
                <a:latin typeface="Titillium WebLight"/>
                <a:cs typeface="Titillium WebLight"/>
              </a:rPr>
              <a:t>the </a:t>
            </a:r>
            <a:r>
              <a:rPr lang="en-US" sz="2200" dirty="0" smtClean="0">
                <a:solidFill>
                  <a:srgbClr val="887A69"/>
                </a:solidFill>
                <a:latin typeface="Titillium WebLight"/>
                <a:cs typeface="Titillium WebLight"/>
              </a:rPr>
              <a:t>region.</a:t>
            </a:r>
            <a:endParaRPr lang="en-US" sz="2200" dirty="0">
              <a:solidFill>
                <a:srgbClr val="887A69"/>
              </a:solidFill>
              <a:latin typeface="Titillium WebLight"/>
              <a:cs typeface="Titillium WebLight"/>
            </a:endParaRP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Regions must be operational by October </a:t>
            </a:r>
            <a:r>
              <a:rPr lang="en-US" sz="2200" dirty="0" smtClean="0">
                <a:solidFill>
                  <a:srgbClr val="887A69"/>
                </a:solidFill>
                <a:latin typeface="Titillium WebLight"/>
                <a:cs typeface="Titillium WebLight"/>
              </a:rPr>
              <a:t>2016.</a:t>
            </a:r>
            <a:endParaRPr lang="en-US" sz="2200" dirty="0">
              <a:solidFill>
                <a:srgbClr val="887A69"/>
              </a:solidFill>
              <a:latin typeface="Titillium WebLight"/>
              <a:cs typeface="Titillium WebLight"/>
            </a:endParaRPr>
          </a:p>
        </p:txBody>
      </p:sp>
    </p:spTree>
    <p:extLst>
      <p:ext uri="{BB962C8B-B14F-4D97-AF65-F5344CB8AC3E}">
        <p14:creationId xmlns:p14="http://schemas.microsoft.com/office/powerpoint/2010/main" val="232650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43"/>
          <p:cNvGrpSpPr>
            <a:grpSpLocks/>
          </p:cNvGrpSpPr>
          <p:nvPr/>
        </p:nvGrpSpPr>
        <p:grpSpPr bwMode="auto">
          <a:xfrm>
            <a:off x="-1447800" y="3276600"/>
            <a:ext cx="229466" cy="777409"/>
            <a:chOff x="403" y="393"/>
            <a:chExt cx="117" cy="357"/>
          </a:xfrm>
        </p:grpSpPr>
        <p:sp>
          <p:nvSpPr>
            <p:cNvPr id="7" name="Freeform 44"/>
            <p:cNvSpPr>
              <a:spLocks/>
            </p:cNvSpPr>
            <p:nvPr/>
          </p:nvSpPr>
          <p:spPr bwMode="auto">
            <a:xfrm>
              <a:off x="438" y="445"/>
              <a:ext cx="41" cy="47"/>
            </a:xfrm>
            <a:custGeom>
              <a:avLst/>
              <a:gdLst>
                <a:gd name="T0" fmla="*/ 0 w 41"/>
                <a:gd name="T1" fmla="*/ 7 h 47"/>
                <a:gd name="T2" fmla="*/ 13 w 41"/>
                <a:gd name="T3" fmla="*/ 0 h 47"/>
                <a:gd name="T4" fmla="*/ 29 w 41"/>
                <a:gd name="T5" fmla="*/ 0 h 47"/>
                <a:gd name="T6" fmla="*/ 40 w 41"/>
                <a:gd name="T7" fmla="*/ 7 h 47"/>
                <a:gd name="T8" fmla="*/ 20 w 41"/>
                <a:gd name="T9" fmla="*/ 46 h 47"/>
                <a:gd name="T10" fmla="*/ 0 w 41"/>
                <a:gd name="T11" fmla="*/ 7 h 47"/>
                <a:gd name="T12" fmla="*/ 0 60000 65536"/>
                <a:gd name="T13" fmla="*/ 0 60000 65536"/>
                <a:gd name="T14" fmla="*/ 0 60000 65536"/>
                <a:gd name="T15" fmla="*/ 0 60000 65536"/>
                <a:gd name="T16" fmla="*/ 0 60000 65536"/>
                <a:gd name="T17" fmla="*/ 0 60000 65536"/>
                <a:gd name="T18" fmla="*/ 0 w 41"/>
                <a:gd name="T19" fmla="*/ 0 h 47"/>
                <a:gd name="T20" fmla="*/ 41 w 4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1" h="47">
                  <a:moveTo>
                    <a:pt x="0" y="7"/>
                  </a:moveTo>
                  <a:lnTo>
                    <a:pt x="13" y="0"/>
                  </a:lnTo>
                  <a:lnTo>
                    <a:pt x="29" y="0"/>
                  </a:lnTo>
                  <a:lnTo>
                    <a:pt x="40" y="7"/>
                  </a:lnTo>
                  <a:lnTo>
                    <a:pt x="20" y="46"/>
                  </a:lnTo>
                  <a:lnTo>
                    <a:pt x="0" y="7"/>
                  </a:lnTo>
                </a:path>
              </a:pathLst>
            </a:custGeom>
            <a:solidFill>
              <a:srgbClr val="00EAFF"/>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8" name="Freeform 45"/>
            <p:cNvSpPr>
              <a:spLocks/>
            </p:cNvSpPr>
            <p:nvPr/>
          </p:nvSpPr>
          <p:spPr bwMode="auto">
            <a:xfrm>
              <a:off x="424" y="673"/>
              <a:ext cx="34" cy="77"/>
            </a:xfrm>
            <a:custGeom>
              <a:avLst/>
              <a:gdLst>
                <a:gd name="T0" fmla="*/ 33 w 34"/>
                <a:gd name="T1" fmla="*/ 0 h 77"/>
                <a:gd name="T2" fmla="*/ 33 w 34"/>
                <a:gd name="T3" fmla="*/ 62 h 77"/>
                <a:gd name="T4" fmla="*/ 33 w 34"/>
                <a:gd name="T5" fmla="*/ 63 h 77"/>
                <a:gd name="T6" fmla="*/ 32 w 34"/>
                <a:gd name="T7" fmla="*/ 66 h 77"/>
                <a:gd name="T8" fmla="*/ 30 w 34"/>
                <a:gd name="T9" fmla="*/ 69 h 77"/>
                <a:gd name="T10" fmla="*/ 29 w 34"/>
                <a:gd name="T11" fmla="*/ 71 h 77"/>
                <a:gd name="T12" fmla="*/ 26 w 34"/>
                <a:gd name="T13" fmla="*/ 73 h 77"/>
                <a:gd name="T14" fmla="*/ 23 w 34"/>
                <a:gd name="T15" fmla="*/ 74 h 77"/>
                <a:gd name="T16" fmla="*/ 20 w 34"/>
                <a:gd name="T17" fmla="*/ 75 h 77"/>
                <a:gd name="T18" fmla="*/ 17 w 34"/>
                <a:gd name="T19" fmla="*/ 76 h 77"/>
                <a:gd name="T20" fmla="*/ 14 w 34"/>
                <a:gd name="T21" fmla="*/ 75 h 77"/>
                <a:gd name="T22" fmla="*/ 11 w 34"/>
                <a:gd name="T23" fmla="*/ 75 h 77"/>
                <a:gd name="T24" fmla="*/ 8 w 34"/>
                <a:gd name="T25" fmla="*/ 74 h 77"/>
                <a:gd name="T26" fmla="*/ 6 w 34"/>
                <a:gd name="T27" fmla="*/ 72 h 77"/>
                <a:gd name="T28" fmla="*/ 4 w 34"/>
                <a:gd name="T29" fmla="*/ 70 h 77"/>
                <a:gd name="T30" fmla="*/ 2 w 34"/>
                <a:gd name="T31" fmla="*/ 67 h 77"/>
                <a:gd name="T32" fmla="*/ 1 w 34"/>
                <a:gd name="T33" fmla="*/ 65 h 77"/>
                <a:gd name="T34" fmla="*/ 0 w 34"/>
                <a:gd name="T35" fmla="*/ 62 h 77"/>
                <a:gd name="T36" fmla="*/ 0 w 34"/>
                <a:gd name="T37" fmla="*/ 0 h 77"/>
                <a:gd name="T38" fmla="*/ 33 w 34"/>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7"/>
                <a:gd name="T62" fmla="*/ 34 w 34"/>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7">
                  <a:moveTo>
                    <a:pt x="33" y="0"/>
                  </a:moveTo>
                  <a:lnTo>
                    <a:pt x="33" y="62"/>
                  </a:lnTo>
                  <a:lnTo>
                    <a:pt x="33" y="63"/>
                  </a:lnTo>
                  <a:lnTo>
                    <a:pt x="32" y="66"/>
                  </a:lnTo>
                  <a:lnTo>
                    <a:pt x="30" y="69"/>
                  </a:lnTo>
                  <a:lnTo>
                    <a:pt x="29" y="71"/>
                  </a:lnTo>
                  <a:lnTo>
                    <a:pt x="26" y="73"/>
                  </a:lnTo>
                  <a:lnTo>
                    <a:pt x="23" y="74"/>
                  </a:lnTo>
                  <a:lnTo>
                    <a:pt x="20" y="75"/>
                  </a:lnTo>
                  <a:lnTo>
                    <a:pt x="17" y="76"/>
                  </a:lnTo>
                  <a:lnTo>
                    <a:pt x="14" y="75"/>
                  </a:lnTo>
                  <a:lnTo>
                    <a:pt x="11" y="75"/>
                  </a:lnTo>
                  <a:lnTo>
                    <a:pt x="8" y="74"/>
                  </a:lnTo>
                  <a:lnTo>
                    <a:pt x="6" y="72"/>
                  </a:lnTo>
                  <a:lnTo>
                    <a:pt x="4" y="70"/>
                  </a:lnTo>
                  <a:lnTo>
                    <a:pt x="2" y="67"/>
                  </a:lnTo>
                  <a:lnTo>
                    <a:pt x="1" y="65"/>
                  </a:lnTo>
                  <a:lnTo>
                    <a:pt x="0" y="62"/>
                  </a:lnTo>
                  <a:lnTo>
                    <a:pt x="0" y="0"/>
                  </a:lnTo>
                  <a:lnTo>
                    <a:pt x="33" y="0"/>
                  </a:lnTo>
                </a:path>
              </a:pathLst>
            </a:custGeom>
            <a:solidFill>
              <a:srgbClr val="000000"/>
            </a:solidFill>
            <a:ln w="12700" cap="rnd">
              <a:solidFill>
                <a:srgbClr val="000000"/>
              </a:solidFill>
              <a:round/>
              <a:headEnd/>
              <a:tailEnd/>
            </a:ln>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9" name="Freeform 46"/>
            <p:cNvSpPr>
              <a:spLocks/>
            </p:cNvSpPr>
            <p:nvPr/>
          </p:nvSpPr>
          <p:spPr bwMode="auto">
            <a:xfrm>
              <a:off x="465" y="673"/>
              <a:ext cx="34" cy="77"/>
            </a:xfrm>
            <a:custGeom>
              <a:avLst/>
              <a:gdLst>
                <a:gd name="T0" fmla="*/ 33 w 34"/>
                <a:gd name="T1" fmla="*/ 0 h 77"/>
                <a:gd name="T2" fmla="*/ 33 w 34"/>
                <a:gd name="T3" fmla="*/ 62 h 77"/>
                <a:gd name="T4" fmla="*/ 33 w 34"/>
                <a:gd name="T5" fmla="*/ 63 h 77"/>
                <a:gd name="T6" fmla="*/ 32 w 34"/>
                <a:gd name="T7" fmla="*/ 66 h 77"/>
                <a:gd name="T8" fmla="*/ 30 w 34"/>
                <a:gd name="T9" fmla="*/ 69 h 77"/>
                <a:gd name="T10" fmla="*/ 28 w 34"/>
                <a:gd name="T11" fmla="*/ 71 h 77"/>
                <a:gd name="T12" fmla="*/ 26 w 34"/>
                <a:gd name="T13" fmla="*/ 73 h 77"/>
                <a:gd name="T14" fmla="*/ 23 w 34"/>
                <a:gd name="T15" fmla="*/ 74 h 77"/>
                <a:gd name="T16" fmla="*/ 20 w 34"/>
                <a:gd name="T17" fmla="*/ 75 h 77"/>
                <a:gd name="T18" fmla="*/ 17 w 34"/>
                <a:gd name="T19" fmla="*/ 76 h 77"/>
                <a:gd name="T20" fmla="*/ 14 w 34"/>
                <a:gd name="T21" fmla="*/ 75 h 77"/>
                <a:gd name="T22" fmla="*/ 11 w 34"/>
                <a:gd name="T23" fmla="*/ 75 h 77"/>
                <a:gd name="T24" fmla="*/ 8 w 34"/>
                <a:gd name="T25" fmla="*/ 74 h 77"/>
                <a:gd name="T26" fmla="*/ 6 w 34"/>
                <a:gd name="T27" fmla="*/ 72 h 77"/>
                <a:gd name="T28" fmla="*/ 3 w 34"/>
                <a:gd name="T29" fmla="*/ 70 h 77"/>
                <a:gd name="T30" fmla="*/ 2 w 34"/>
                <a:gd name="T31" fmla="*/ 67 h 77"/>
                <a:gd name="T32" fmla="*/ 0 w 34"/>
                <a:gd name="T33" fmla="*/ 65 h 77"/>
                <a:gd name="T34" fmla="*/ 0 w 34"/>
                <a:gd name="T35" fmla="*/ 62 h 77"/>
                <a:gd name="T36" fmla="*/ 0 w 34"/>
                <a:gd name="T37" fmla="*/ 0 h 77"/>
                <a:gd name="T38" fmla="*/ 33 w 34"/>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7"/>
                <a:gd name="T62" fmla="*/ 34 w 34"/>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7">
                  <a:moveTo>
                    <a:pt x="33" y="0"/>
                  </a:moveTo>
                  <a:lnTo>
                    <a:pt x="33" y="62"/>
                  </a:lnTo>
                  <a:lnTo>
                    <a:pt x="33" y="63"/>
                  </a:lnTo>
                  <a:lnTo>
                    <a:pt x="32" y="66"/>
                  </a:lnTo>
                  <a:lnTo>
                    <a:pt x="30" y="69"/>
                  </a:lnTo>
                  <a:lnTo>
                    <a:pt x="28" y="71"/>
                  </a:lnTo>
                  <a:lnTo>
                    <a:pt x="26" y="73"/>
                  </a:lnTo>
                  <a:lnTo>
                    <a:pt x="23" y="74"/>
                  </a:lnTo>
                  <a:lnTo>
                    <a:pt x="20" y="75"/>
                  </a:lnTo>
                  <a:lnTo>
                    <a:pt x="17" y="76"/>
                  </a:lnTo>
                  <a:lnTo>
                    <a:pt x="14" y="75"/>
                  </a:lnTo>
                  <a:lnTo>
                    <a:pt x="11" y="75"/>
                  </a:lnTo>
                  <a:lnTo>
                    <a:pt x="8" y="74"/>
                  </a:lnTo>
                  <a:lnTo>
                    <a:pt x="6" y="72"/>
                  </a:lnTo>
                  <a:lnTo>
                    <a:pt x="3" y="70"/>
                  </a:lnTo>
                  <a:lnTo>
                    <a:pt x="2" y="67"/>
                  </a:lnTo>
                  <a:lnTo>
                    <a:pt x="0" y="65"/>
                  </a:lnTo>
                  <a:lnTo>
                    <a:pt x="0" y="62"/>
                  </a:lnTo>
                  <a:lnTo>
                    <a:pt x="0" y="0"/>
                  </a:lnTo>
                  <a:lnTo>
                    <a:pt x="33" y="0"/>
                  </a:lnTo>
                </a:path>
              </a:pathLst>
            </a:custGeom>
            <a:solidFill>
              <a:srgbClr val="000000"/>
            </a:solidFill>
            <a:ln w="12700" cap="rnd">
              <a:solidFill>
                <a:srgbClr val="000000"/>
              </a:solidFill>
              <a:round/>
              <a:headEnd/>
              <a:tailEnd/>
            </a:ln>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10" name="Freeform 47"/>
            <p:cNvSpPr>
              <a:spLocks/>
            </p:cNvSpPr>
            <p:nvPr/>
          </p:nvSpPr>
          <p:spPr bwMode="auto">
            <a:xfrm>
              <a:off x="403" y="453"/>
              <a:ext cx="117" cy="222"/>
            </a:xfrm>
            <a:custGeom>
              <a:avLst/>
              <a:gdLst>
                <a:gd name="T0" fmla="*/ 13 w 117"/>
                <a:gd name="T1" fmla="*/ 221 h 222"/>
                <a:gd name="T2" fmla="*/ 13 w 117"/>
                <a:gd name="T3" fmla="*/ 149 h 222"/>
                <a:gd name="T4" fmla="*/ 11 w 117"/>
                <a:gd name="T5" fmla="*/ 149 h 222"/>
                <a:gd name="T6" fmla="*/ 9 w 117"/>
                <a:gd name="T7" fmla="*/ 149 h 222"/>
                <a:gd name="T8" fmla="*/ 8 w 117"/>
                <a:gd name="T9" fmla="*/ 149 h 222"/>
                <a:gd name="T10" fmla="*/ 7 w 117"/>
                <a:gd name="T11" fmla="*/ 148 h 222"/>
                <a:gd name="T12" fmla="*/ 5 w 117"/>
                <a:gd name="T13" fmla="*/ 148 h 222"/>
                <a:gd name="T14" fmla="*/ 4 w 117"/>
                <a:gd name="T15" fmla="*/ 147 h 222"/>
                <a:gd name="T16" fmla="*/ 3 w 117"/>
                <a:gd name="T17" fmla="*/ 146 h 222"/>
                <a:gd name="T18" fmla="*/ 2 w 117"/>
                <a:gd name="T19" fmla="*/ 145 h 222"/>
                <a:gd name="T20" fmla="*/ 1 w 117"/>
                <a:gd name="T21" fmla="*/ 144 h 222"/>
                <a:gd name="T22" fmla="*/ 0 w 117"/>
                <a:gd name="T23" fmla="*/ 143 h 222"/>
                <a:gd name="T24" fmla="*/ 0 w 117"/>
                <a:gd name="T25" fmla="*/ 141 h 222"/>
                <a:gd name="T26" fmla="*/ 0 w 117"/>
                <a:gd name="T27" fmla="*/ 22 h 222"/>
                <a:gd name="T28" fmla="*/ 36 w 117"/>
                <a:gd name="T29" fmla="*/ 0 h 222"/>
                <a:gd name="T30" fmla="*/ 58 w 117"/>
                <a:gd name="T31" fmla="*/ 42 h 222"/>
                <a:gd name="T32" fmla="*/ 81 w 117"/>
                <a:gd name="T33" fmla="*/ 0 h 222"/>
                <a:gd name="T34" fmla="*/ 116 w 117"/>
                <a:gd name="T35" fmla="*/ 22 h 222"/>
                <a:gd name="T36" fmla="*/ 116 w 117"/>
                <a:gd name="T37" fmla="*/ 141 h 222"/>
                <a:gd name="T38" fmla="*/ 116 w 117"/>
                <a:gd name="T39" fmla="*/ 143 h 222"/>
                <a:gd name="T40" fmla="*/ 115 w 117"/>
                <a:gd name="T41" fmla="*/ 144 h 222"/>
                <a:gd name="T42" fmla="*/ 114 w 117"/>
                <a:gd name="T43" fmla="*/ 145 h 222"/>
                <a:gd name="T44" fmla="*/ 113 w 117"/>
                <a:gd name="T45" fmla="*/ 146 h 222"/>
                <a:gd name="T46" fmla="*/ 112 w 117"/>
                <a:gd name="T47" fmla="*/ 147 h 222"/>
                <a:gd name="T48" fmla="*/ 111 w 117"/>
                <a:gd name="T49" fmla="*/ 148 h 222"/>
                <a:gd name="T50" fmla="*/ 109 w 117"/>
                <a:gd name="T51" fmla="*/ 148 h 222"/>
                <a:gd name="T52" fmla="*/ 108 w 117"/>
                <a:gd name="T53" fmla="*/ 149 h 222"/>
                <a:gd name="T54" fmla="*/ 106 w 117"/>
                <a:gd name="T55" fmla="*/ 149 h 222"/>
                <a:gd name="T56" fmla="*/ 105 w 117"/>
                <a:gd name="T57" fmla="*/ 149 h 222"/>
                <a:gd name="T58" fmla="*/ 103 w 117"/>
                <a:gd name="T59" fmla="*/ 149 h 222"/>
                <a:gd name="T60" fmla="*/ 103 w 117"/>
                <a:gd name="T61" fmla="*/ 221 h 222"/>
                <a:gd name="T62" fmla="*/ 13 w 117"/>
                <a:gd name="T63" fmla="*/ 221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222"/>
                <a:gd name="T98" fmla="*/ 117 w 117"/>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222">
                  <a:moveTo>
                    <a:pt x="13" y="221"/>
                  </a:moveTo>
                  <a:lnTo>
                    <a:pt x="13" y="149"/>
                  </a:lnTo>
                  <a:lnTo>
                    <a:pt x="11" y="149"/>
                  </a:lnTo>
                  <a:lnTo>
                    <a:pt x="9" y="149"/>
                  </a:lnTo>
                  <a:lnTo>
                    <a:pt x="8" y="149"/>
                  </a:lnTo>
                  <a:lnTo>
                    <a:pt x="7" y="148"/>
                  </a:lnTo>
                  <a:lnTo>
                    <a:pt x="5" y="148"/>
                  </a:lnTo>
                  <a:lnTo>
                    <a:pt x="4" y="147"/>
                  </a:lnTo>
                  <a:lnTo>
                    <a:pt x="3" y="146"/>
                  </a:lnTo>
                  <a:lnTo>
                    <a:pt x="2" y="145"/>
                  </a:lnTo>
                  <a:lnTo>
                    <a:pt x="1" y="144"/>
                  </a:lnTo>
                  <a:lnTo>
                    <a:pt x="0" y="143"/>
                  </a:lnTo>
                  <a:lnTo>
                    <a:pt x="0" y="141"/>
                  </a:lnTo>
                  <a:lnTo>
                    <a:pt x="0" y="22"/>
                  </a:lnTo>
                  <a:lnTo>
                    <a:pt x="36" y="0"/>
                  </a:lnTo>
                  <a:lnTo>
                    <a:pt x="58" y="42"/>
                  </a:lnTo>
                  <a:lnTo>
                    <a:pt x="81" y="0"/>
                  </a:lnTo>
                  <a:lnTo>
                    <a:pt x="116" y="22"/>
                  </a:lnTo>
                  <a:lnTo>
                    <a:pt x="116" y="141"/>
                  </a:lnTo>
                  <a:lnTo>
                    <a:pt x="116" y="143"/>
                  </a:lnTo>
                  <a:lnTo>
                    <a:pt x="115" y="144"/>
                  </a:lnTo>
                  <a:lnTo>
                    <a:pt x="114" y="145"/>
                  </a:lnTo>
                  <a:lnTo>
                    <a:pt x="113" y="146"/>
                  </a:lnTo>
                  <a:lnTo>
                    <a:pt x="112" y="147"/>
                  </a:lnTo>
                  <a:lnTo>
                    <a:pt x="111" y="148"/>
                  </a:lnTo>
                  <a:lnTo>
                    <a:pt x="109" y="148"/>
                  </a:lnTo>
                  <a:lnTo>
                    <a:pt x="108" y="149"/>
                  </a:lnTo>
                  <a:lnTo>
                    <a:pt x="106" y="149"/>
                  </a:lnTo>
                  <a:lnTo>
                    <a:pt x="105" y="149"/>
                  </a:lnTo>
                  <a:lnTo>
                    <a:pt x="103" y="149"/>
                  </a:lnTo>
                  <a:lnTo>
                    <a:pt x="103" y="221"/>
                  </a:lnTo>
                  <a:lnTo>
                    <a:pt x="13" y="221"/>
                  </a:lnTo>
                </a:path>
              </a:pathLst>
            </a:custGeom>
            <a:solidFill>
              <a:srgbClr val="FFFFFF"/>
            </a:solidFill>
            <a:ln w="12700" cap="rnd">
              <a:solidFill>
                <a:srgbClr val="000000"/>
              </a:solidFill>
              <a:round/>
              <a:headEnd/>
              <a:tailEnd/>
            </a:ln>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11" name="Arc 48"/>
            <p:cNvSpPr>
              <a:spLocks/>
            </p:cNvSpPr>
            <p:nvPr/>
          </p:nvSpPr>
          <p:spPr bwMode="auto">
            <a:xfrm>
              <a:off x="419" y="488"/>
              <a:ext cx="23" cy="34"/>
            </a:xfrm>
            <a:custGeom>
              <a:avLst/>
              <a:gdLst>
                <a:gd name="T0" fmla="*/ 0 w 25017"/>
                <a:gd name="T1" fmla="*/ 0 h 21600"/>
                <a:gd name="T2" fmla="*/ 0 w 25017"/>
                <a:gd name="T3" fmla="*/ 0 h 21600"/>
                <a:gd name="T4" fmla="*/ 0 w 25017"/>
                <a:gd name="T5" fmla="*/ 0 h 21600"/>
                <a:gd name="T6" fmla="*/ 0 60000 65536"/>
                <a:gd name="T7" fmla="*/ 0 60000 65536"/>
                <a:gd name="T8" fmla="*/ 0 60000 65536"/>
                <a:gd name="T9" fmla="*/ 0 w 25017"/>
                <a:gd name="T10" fmla="*/ 0 h 21600"/>
                <a:gd name="T11" fmla="*/ 25017 w 25017"/>
                <a:gd name="T12" fmla="*/ 21600 h 21600"/>
              </a:gdLst>
              <a:ahLst/>
              <a:cxnLst>
                <a:cxn ang="T6">
                  <a:pos x="T0" y="T1"/>
                </a:cxn>
                <a:cxn ang="T7">
                  <a:pos x="T2" y="T3"/>
                </a:cxn>
                <a:cxn ang="T8">
                  <a:pos x="T4" y="T5"/>
                </a:cxn>
              </a:cxnLst>
              <a:rect l="T9" t="T10" r="T11" b="T12"/>
              <a:pathLst>
                <a:path w="25017" h="21600" fill="none" extrusionOk="0">
                  <a:moveTo>
                    <a:pt x="25017" y="17757"/>
                  </a:moveTo>
                  <a:cubicBezTo>
                    <a:pt x="21404" y="20259"/>
                    <a:pt x="17113" y="21599"/>
                    <a:pt x="12719" y="21600"/>
                  </a:cubicBezTo>
                  <a:cubicBezTo>
                    <a:pt x="8147" y="21600"/>
                    <a:pt x="3694" y="20149"/>
                    <a:pt x="-1" y="17458"/>
                  </a:cubicBezTo>
                </a:path>
                <a:path w="25017" h="21600" stroke="0" extrusionOk="0">
                  <a:moveTo>
                    <a:pt x="25017" y="17757"/>
                  </a:moveTo>
                  <a:cubicBezTo>
                    <a:pt x="21404" y="20259"/>
                    <a:pt x="17113" y="21599"/>
                    <a:pt x="12719" y="21600"/>
                  </a:cubicBezTo>
                  <a:cubicBezTo>
                    <a:pt x="8147" y="21600"/>
                    <a:pt x="3694" y="20149"/>
                    <a:pt x="-1" y="17458"/>
                  </a:cubicBezTo>
                  <a:lnTo>
                    <a:pt x="12719" y="0"/>
                  </a:lnTo>
                  <a:lnTo>
                    <a:pt x="25017" y="17757"/>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113517" tIns="56758" rIns="113517" bIns="56758" anchor="ctr"/>
            <a:lstStyle/>
            <a:p>
              <a:pPr algn="ctr" fontAlgn="base">
                <a:spcBef>
                  <a:spcPct val="50000"/>
                </a:spcBef>
                <a:spcAft>
                  <a:spcPct val="0"/>
                </a:spcAft>
              </a:pPr>
              <a:endParaRPr lang="en-US" sz="1000" dirty="0">
                <a:solidFill>
                  <a:srgbClr val="000000"/>
                </a:solidFill>
                <a:cs typeface="Arial" pitchFamily="34" charset="0"/>
              </a:endParaRPr>
            </a:p>
          </p:txBody>
        </p:sp>
        <p:sp>
          <p:nvSpPr>
            <p:cNvPr id="12" name="Freeform 49"/>
            <p:cNvSpPr>
              <a:spLocks/>
            </p:cNvSpPr>
            <p:nvPr/>
          </p:nvSpPr>
          <p:spPr bwMode="auto">
            <a:xfrm>
              <a:off x="439" y="393"/>
              <a:ext cx="46" cy="57"/>
            </a:xfrm>
            <a:custGeom>
              <a:avLst/>
              <a:gdLst>
                <a:gd name="T0" fmla="*/ 45 w 46"/>
                <a:gd name="T1" fmla="*/ 28 h 57"/>
                <a:gd name="T2" fmla="*/ 45 w 46"/>
                <a:gd name="T3" fmla="*/ 24 h 57"/>
                <a:gd name="T4" fmla="*/ 44 w 46"/>
                <a:gd name="T5" fmla="*/ 20 h 57"/>
                <a:gd name="T6" fmla="*/ 43 w 46"/>
                <a:gd name="T7" fmla="*/ 17 h 57"/>
                <a:gd name="T8" fmla="*/ 42 w 46"/>
                <a:gd name="T9" fmla="*/ 13 h 57"/>
                <a:gd name="T10" fmla="*/ 40 w 46"/>
                <a:gd name="T11" fmla="*/ 10 h 57"/>
                <a:gd name="T12" fmla="*/ 38 w 46"/>
                <a:gd name="T13" fmla="*/ 7 h 57"/>
                <a:gd name="T14" fmla="*/ 35 w 46"/>
                <a:gd name="T15" fmla="*/ 5 h 57"/>
                <a:gd name="T16" fmla="*/ 33 w 46"/>
                <a:gd name="T17" fmla="*/ 3 h 57"/>
                <a:gd name="T18" fmla="*/ 30 w 46"/>
                <a:gd name="T19" fmla="*/ 1 h 57"/>
                <a:gd name="T20" fmla="*/ 26 w 46"/>
                <a:gd name="T21" fmla="*/ 0 h 57"/>
                <a:gd name="T22" fmla="*/ 23 w 46"/>
                <a:gd name="T23" fmla="*/ 0 h 57"/>
                <a:gd name="T24" fmla="*/ 20 w 46"/>
                <a:gd name="T25" fmla="*/ 0 h 57"/>
                <a:gd name="T26" fmla="*/ 17 w 46"/>
                <a:gd name="T27" fmla="*/ 1 h 57"/>
                <a:gd name="T28" fmla="*/ 14 w 46"/>
                <a:gd name="T29" fmla="*/ 2 h 57"/>
                <a:gd name="T30" fmla="*/ 11 w 46"/>
                <a:gd name="T31" fmla="*/ 3 h 57"/>
                <a:gd name="T32" fmla="*/ 8 w 46"/>
                <a:gd name="T33" fmla="*/ 6 h 57"/>
                <a:gd name="T34" fmla="*/ 6 w 46"/>
                <a:gd name="T35" fmla="*/ 8 h 57"/>
                <a:gd name="T36" fmla="*/ 4 w 46"/>
                <a:gd name="T37" fmla="*/ 11 h 57"/>
                <a:gd name="T38" fmla="*/ 2 w 46"/>
                <a:gd name="T39" fmla="*/ 15 h 57"/>
                <a:gd name="T40" fmla="*/ 1 w 46"/>
                <a:gd name="T41" fmla="*/ 18 h 57"/>
                <a:gd name="T42" fmla="*/ 0 w 46"/>
                <a:gd name="T43" fmla="*/ 22 h 57"/>
                <a:gd name="T44" fmla="*/ 0 w 46"/>
                <a:gd name="T45" fmla="*/ 26 h 57"/>
                <a:gd name="T46" fmla="*/ 0 w 46"/>
                <a:gd name="T47" fmla="*/ 30 h 57"/>
                <a:gd name="T48" fmla="*/ 0 w 46"/>
                <a:gd name="T49" fmla="*/ 33 h 57"/>
                <a:gd name="T50" fmla="*/ 1 w 46"/>
                <a:gd name="T51" fmla="*/ 37 h 57"/>
                <a:gd name="T52" fmla="*/ 2 w 46"/>
                <a:gd name="T53" fmla="*/ 41 h 57"/>
                <a:gd name="T54" fmla="*/ 4 w 46"/>
                <a:gd name="T55" fmla="*/ 44 h 57"/>
                <a:gd name="T56" fmla="*/ 6 w 46"/>
                <a:gd name="T57" fmla="*/ 47 h 57"/>
                <a:gd name="T58" fmla="*/ 8 w 46"/>
                <a:gd name="T59" fmla="*/ 50 h 57"/>
                <a:gd name="T60" fmla="*/ 11 w 46"/>
                <a:gd name="T61" fmla="*/ 52 h 57"/>
                <a:gd name="T62" fmla="*/ 13 w 46"/>
                <a:gd name="T63" fmla="*/ 54 h 57"/>
                <a:gd name="T64" fmla="*/ 16 w 46"/>
                <a:gd name="T65" fmla="*/ 55 h 57"/>
                <a:gd name="T66" fmla="*/ 20 w 46"/>
                <a:gd name="T67" fmla="*/ 56 h 57"/>
                <a:gd name="T68" fmla="*/ 23 w 46"/>
                <a:gd name="T69" fmla="*/ 56 h 57"/>
                <a:gd name="T70" fmla="*/ 26 w 46"/>
                <a:gd name="T71" fmla="*/ 56 h 57"/>
                <a:gd name="T72" fmla="*/ 29 w 46"/>
                <a:gd name="T73" fmla="*/ 55 h 57"/>
                <a:gd name="T74" fmla="*/ 32 w 46"/>
                <a:gd name="T75" fmla="*/ 54 h 57"/>
                <a:gd name="T76" fmla="*/ 35 w 46"/>
                <a:gd name="T77" fmla="*/ 52 h 57"/>
                <a:gd name="T78" fmla="*/ 37 w 46"/>
                <a:gd name="T79" fmla="*/ 49 h 57"/>
                <a:gd name="T80" fmla="*/ 40 w 46"/>
                <a:gd name="T81" fmla="*/ 47 h 57"/>
                <a:gd name="T82" fmla="*/ 42 w 46"/>
                <a:gd name="T83" fmla="*/ 43 h 57"/>
                <a:gd name="T84" fmla="*/ 43 w 46"/>
                <a:gd name="T85" fmla="*/ 40 h 57"/>
                <a:gd name="T86" fmla="*/ 44 w 46"/>
                <a:gd name="T87" fmla="*/ 36 h 57"/>
                <a:gd name="T88" fmla="*/ 45 w 46"/>
                <a:gd name="T89" fmla="*/ 32 h 57"/>
                <a:gd name="T90" fmla="*/ 45 w 46"/>
                <a:gd name="T91" fmla="*/ 29 h 57"/>
                <a:gd name="T92" fmla="*/ 45 w 46"/>
                <a:gd name="T93" fmla="*/ 28 h 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
                <a:gd name="T142" fmla="*/ 0 h 57"/>
                <a:gd name="T143" fmla="*/ 46 w 46"/>
                <a:gd name="T144" fmla="*/ 57 h 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 h="57">
                  <a:moveTo>
                    <a:pt x="45" y="28"/>
                  </a:moveTo>
                  <a:lnTo>
                    <a:pt x="45" y="24"/>
                  </a:lnTo>
                  <a:lnTo>
                    <a:pt x="44" y="20"/>
                  </a:lnTo>
                  <a:lnTo>
                    <a:pt x="43" y="17"/>
                  </a:lnTo>
                  <a:lnTo>
                    <a:pt x="42" y="13"/>
                  </a:lnTo>
                  <a:lnTo>
                    <a:pt x="40" y="10"/>
                  </a:lnTo>
                  <a:lnTo>
                    <a:pt x="38" y="7"/>
                  </a:lnTo>
                  <a:lnTo>
                    <a:pt x="35" y="5"/>
                  </a:lnTo>
                  <a:lnTo>
                    <a:pt x="33" y="3"/>
                  </a:lnTo>
                  <a:lnTo>
                    <a:pt x="30" y="1"/>
                  </a:lnTo>
                  <a:lnTo>
                    <a:pt x="26" y="0"/>
                  </a:lnTo>
                  <a:lnTo>
                    <a:pt x="23" y="0"/>
                  </a:lnTo>
                  <a:lnTo>
                    <a:pt x="20" y="0"/>
                  </a:lnTo>
                  <a:lnTo>
                    <a:pt x="17" y="1"/>
                  </a:lnTo>
                  <a:lnTo>
                    <a:pt x="14" y="2"/>
                  </a:lnTo>
                  <a:lnTo>
                    <a:pt x="11" y="3"/>
                  </a:lnTo>
                  <a:lnTo>
                    <a:pt x="8" y="6"/>
                  </a:lnTo>
                  <a:lnTo>
                    <a:pt x="6" y="8"/>
                  </a:lnTo>
                  <a:lnTo>
                    <a:pt x="4" y="11"/>
                  </a:lnTo>
                  <a:lnTo>
                    <a:pt x="2" y="15"/>
                  </a:lnTo>
                  <a:lnTo>
                    <a:pt x="1" y="18"/>
                  </a:lnTo>
                  <a:lnTo>
                    <a:pt x="0" y="22"/>
                  </a:lnTo>
                  <a:lnTo>
                    <a:pt x="0" y="26"/>
                  </a:lnTo>
                  <a:lnTo>
                    <a:pt x="0" y="30"/>
                  </a:lnTo>
                  <a:lnTo>
                    <a:pt x="0" y="33"/>
                  </a:lnTo>
                  <a:lnTo>
                    <a:pt x="1" y="37"/>
                  </a:lnTo>
                  <a:lnTo>
                    <a:pt x="2" y="41"/>
                  </a:lnTo>
                  <a:lnTo>
                    <a:pt x="4" y="44"/>
                  </a:lnTo>
                  <a:lnTo>
                    <a:pt x="6" y="47"/>
                  </a:lnTo>
                  <a:lnTo>
                    <a:pt x="8" y="50"/>
                  </a:lnTo>
                  <a:lnTo>
                    <a:pt x="11" y="52"/>
                  </a:lnTo>
                  <a:lnTo>
                    <a:pt x="13" y="54"/>
                  </a:lnTo>
                  <a:lnTo>
                    <a:pt x="16" y="55"/>
                  </a:lnTo>
                  <a:lnTo>
                    <a:pt x="20" y="56"/>
                  </a:lnTo>
                  <a:lnTo>
                    <a:pt x="23" y="56"/>
                  </a:lnTo>
                  <a:lnTo>
                    <a:pt x="26" y="56"/>
                  </a:lnTo>
                  <a:lnTo>
                    <a:pt x="29" y="55"/>
                  </a:lnTo>
                  <a:lnTo>
                    <a:pt x="32" y="54"/>
                  </a:lnTo>
                  <a:lnTo>
                    <a:pt x="35" y="52"/>
                  </a:lnTo>
                  <a:lnTo>
                    <a:pt x="37" y="49"/>
                  </a:lnTo>
                  <a:lnTo>
                    <a:pt x="40" y="47"/>
                  </a:lnTo>
                  <a:lnTo>
                    <a:pt x="42" y="43"/>
                  </a:lnTo>
                  <a:lnTo>
                    <a:pt x="43" y="40"/>
                  </a:lnTo>
                  <a:lnTo>
                    <a:pt x="44" y="36"/>
                  </a:lnTo>
                  <a:lnTo>
                    <a:pt x="45" y="32"/>
                  </a:lnTo>
                  <a:lnTo>
                    <a:pt x="45" y="29"/>
                  </a:lnTo>
                  <a:lnTo>
                    <a:pt x="45" y="28"/>
                  </a:lnTo>
                </a:path>
              </a:pathLst>
            </a:custGeom>
            <a:solidFill>
              <a:srgbClr val="FFC98E"/>
            </a:solidFill>
            <a:ln w="12700" cap="rnd">
              <a:solidFill>
                <a:srgbClr val="000000"/>
              </a:solidFill>
              <a:round/>
              <a:headEnd/>
              <a:tailEnd/>
            </a:ln>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grpSp>
      <p:sp>
        <p:nvSpPr>
          <p:cNvPr id="13" name="Rectangle 56"/>
          <p:cNvSpPr>
            <a:spLocks noChangeArrowheads="1"/>
          </p:cNvSpPr>
          <p:nvPr/>
        </p:nvSpPr>
        <p:spPr bwMode="auto">
          <a:xfrm>
            <a:off x="4246996" y="2200421"/>
            <a:ext cx="1544204" cy="49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786" rIns="0" bIns="108786">
            <a:spAutoFit/>
          </a:bodyPr>
          <a:lstStyle/>
          <a:p>
            <a:pPr algn="ctr" defTabSz="1004359" fontAlgn="base">
              <a:spcBef>
                <a:spcPct val="50000"/>
              </a:spcBef>
              <a:spcAft>
                <a:spcPct val="0"/>
              </a:spcAft>
              <a:buClr>
                <a:srgbClr val="000000"/>
              </a:buClr>
              <a:buSzPct val="80000"/>
            </a:pPr>
            <a:r>
              <a:rPr lang="en-US" dirty="0">
                <a:solidFill>
                  <a:srgbClr val="887A69"/>
                </a:solidFill>
                <a:latin typeface="Doppio One Regular"/>
                <a:ea typeface="ＭＳ Ｐゴシック" pitchFamily="34" charset="-128"/>
                <a:cs typeface="Doppio One Regular"/>
              </a:rPr>
              <a:t>Patient</a:t>
            </a:r>
          </a:p>
        </p:txBody>
      </p:sp>
      <p:grpSp>
        <p:nvGrpSpPr>
          <p:cNvPr id="14" name="Group 350"/>
          <p:cNvGrpSpPr>
            <a:grpSpLocks/>
          </p:cNvGrpSpPr>
          <p:nvPr/>
        </p:nvGrpSpPr>
        <p:grpSpPr bwMode="auto">
          <a:xfrm>
            <a:off x="-914400" y="1828800"/>
            <a:ext cx="323482" cy="1018876"/>
            <a:chOff x="2536" y="1814"/>
            <a:chExt cx="159" cy="657"/>
          </a:xfrm>
        </p:grpSpPr>
        <p:sp>
          <p:nvSpPr>
            <p:cNvPr id="15" name="Freeform 351"/>
            <p:cNvSpPr>
              <a:spLocks/>
            </p:cNvSpPr>
            <p:nvPr/>
          </p:nvSpPr>
          <p:spPr bwMode="auto">
            <a:xfrm>
              <a:off x="2568" y="2259"/>
              <a:ext cx="85" cy="193"/>
            </a:xfrm>
            <a:custGeom>
              <a:avLst/>
              <a:gdLst>
                <a:gd name="T0" fmla="*/ 18 w 85"/>
                <a:gd name="T1" fmla="*/ 0 h 193"/>
                <a:gd name="T2" fmla="*/ 16 w 85"/>
                <a:gd name="T3" fmla="*/ 23 h 193"/>
                <a:gd name="T4" fmla="*/ 15 w 85"/>
                <a:gd name="T5" fmla="*/ 49 h 193"/>
                <a:gd name="T6" fmla="*/ 15 w 85"/>
                <a:gd name="T7" fmla="*/ 74 h 193"/>
                <a:gd name="T8" fmla="*/ 16 w 85"/>
                <a:gd name="T9" fmla="*/ 98 h 193"/>
                <a:gd name="T10" fmla="*/ 17 w 85"/>
                <a:gd name="T11" fmla="*/ 117 h 193"/>
                <a:gd name="T12" fmla="*/ 17 w 85"/>
                <a:gd name="T13" fmla="*/ 141 h 193"/>
                <a:gd name="T14" fmla="*/ 15 w 85"/>
                <a:gd name="T15" fmla="*/ 151 h 193"/>
                <a:gd name="T16" fmla="*/ 4 w 85"/>
                <a:gd name="T17" fmla="*/ 180 h 193"/>
                <a:gd name="T18" fmla="*/ 0 w 85"/>
                <a:gd name="T19" fmla="*/ 191 h 193"/>
                <a:gd name="T20" fmla="*/ 18 w 85"/>
                <a:gd name="T21" fmla="*/ 192 h 193"/>
                <a:gd name="T22" fmla="*/ 26 w 85"/>
                <a:gd name="T23" fmla="*/ 178 h 193"/>
                <a:gd name="T24" fmla="*/ 31 w 85"/>
                <a:gd name="T25" fmla="*/ 163 h 193"/>
                <a:gd name="T26" fmla="*/ 34 w 85"/>
                <a:gd name="T27" fmla="*/ 139 h 193"/>
                <a:gd name="T28" fmla="*/ 44 w 85"/>
                <a:gd name="T29" fmla="*/ 74 h 193"/>
                <a:gd name="T30" fmla="*/ 48 w 85"/>
                <a:gd name="T31" fmla="*/ 56 h 193"/>
                <a:gd name="T32" fmla="*/ 45 w 85"/>
                <a:gd name="T33" fmla="*/ 91 h 193"/>
                <a:gd name="T34" fmla="*/ 48 w 85"/>
                <a:gd name="T35" fmla="*/ 113 h 193"/>
                <a:gd name="T36" fmla="*/ 49 w 85"/>
                <a:gd name="T37" fmla="*/ 133 h 193"/>
                <a:gd name="T38" fmla="*/ 47 w 85"/>
                <a:gd name="T39" fmla="*/ 152 h 193"/>
                <a:gd name="T40" fmla="*/ 49 w 85"/>
                <a:gd name="T41" fmla="*/ 160 h 193"/>
                <a:gd name="T42" fmla="*/ 60 w 85"/>
                <a:gd name="T43" fmla="*/ 188 h 193"/>
                <a:gd name="T44" fmla="*/ 71 w 85"/>
                <a:gd name="T45" fmla="*/ 189 h 193"/>
                <a:gd name="T46" fmla="*/ 76 w 85"/>
                <a:gd name="T47" fmla="*/ 189 h 193"/>
                <a:gd name="T48" fmla="*/ 82 w 85"/>
                <a:gd name="T49" fmla="*/ 183 h 193"/>
                <a:gd name="T50" fmla="*/ 67 w 85"/>
                <a:gd name="T51" fmla="*/ 152 h 193"/>
                <a:gd name="T52" fmla="*/ 74 w 85"/>
                <a:gd name="T53" fmla="*/ 86 h 193"/>
                <a:gd name="T54" fmla="*/ 77 w 85"/>
                <a:gd name="T55" fmla="*/ 55 h 193"/>
                <a:gd name="T56" fmla="*/ 84 w 85"/>
                <a:gd name="T57" fmla="*/ 2 h 193"/>
                <a:gd name="T58" fmla="*/ 18 w 85"/>
                <a:gd name="T59" fmla="*/ 0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193"/>
                <a:gd name="T92" fmla="*/ 85 w 85"/>
                <a:gd name="T93" fmla="*/ 193 h 1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193">
                  <a:moveTo>
                    <a:pt x="18" y="0"/>
                  </a:moveTo>
                  <a:lnTo>
                    <a:pt x="16" y="23"/>
                  </a:lnTo>
                  <a:lnTo>
                    <a:pt x="15" y="49"/>
                  </a:lnTo>
                  <a:lnTo>
                    <a:pt x="15" y="74"/>
                  </a:lnTo>
                  <a:lnTo>
                    <a:pt x="16" y="98"/>
                  </a:lnTo>
                  <a:lnTo>
                    <a:pt x="17" y="117"/>
                  </a:lnTo>
                  <a:lnTo>
                    <a:pt x="17" y="141"/>
                  </a:lnTo>
                  <a:lnTo>
                    <a:pt x="15" y="151"/>
                  </a:lnTo>
                  <a:lnTo>
                    <a:pt x="4" y="180"/>
                  </a:lnTo>
                  <a:lnTo>
                    <a:pt x="0" y="191"/>
                  </a:lnTo>
                  <a:lnTo>
                    <a:pt x="18" y="192"/>
                  </a:lnTo>
                  <a:lnTo>
                    <a:pt x="26" y="178"/>
                  </a:lnTo>
                  <a:lnTo>
                    <a:pt x="31" y="163"/>
                  </a:lnTo>
                  <a:lnTo>
                    <a:pt x="34" y="139"/>
                  </a:lnTo>
                  <a:lnTo>
                    <a:pt x="44" y="74"/>
                  </a:lnTo>
                  <a:lnTo>
                    <a:pt x="48" y="56"/>
                  </a:lnTo>
                  <a:lnTo>
                    <a:pt x="45" y="91"/>
                  </a:lnTo>
                  <a:lnTo>
                    <a:pt x="48" y="113"/>
                  </a:lnTo>
                  <a:lnTo>
                    <a:pt x="49" y="133"/>
                  </a:lnTo>
                  <a:lnTo>
                    <a:pt x="47" y="152"/>
                  </a:lnTo>
                  <a:lnTo>
                    <a:pt x="49" y="160"/>
                  </a:lnTo>
                  <a:lnTo>
                    <a:pt x="60" y="188"/>
                  </a:lnTo>
                  <a:lnTo>
                    <a:pt x="71" y="189"/>
                  </a:lnTo>
                  <a:lnTo>
                    <a:pt x="76" y="189"/>
                  </a:lnTo>
                  <a:lnTo>
                    <a:pt x="82" y="183"/>
                  </a:lnTo>
                  <a:lnTo>
                    <a:pt x="67" y="152"/>
                  </a:lnTo>
                  <a:lnTo>
                    <a:pt x="74" y="86"/>
                  </a:lnTo>
                  <a:lnTo>
                    <a:pt x="77" y="55"/>
                  </a:lnTo>
                  <a:lnTo>
                    <a:pt x="84" y="2"/>
                  </a:lnTo>
                  <a:lnTo>
                    <a:pt x="18" y="0"/>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grpSp>
          <p:nvGrpSpPr>
            <p:cNvPr id="16" name="Group 352"/>
            <p:cNvGrpSpPr>
              <a:grpSpLocks/>
            </p:cNvGrpSpPr>
            <p:nvPr/>
          </p:nvGrpSpPr>
          <p:grpSpPr bwMode="auto">
            <a:xfrm>
              <a:off x="2538" y="2022"/>
              <a:ext cx="153" cy="191"/>
              <a:chOff x="2538" y="2022"/>
              <a:chExt cx="153" cy="191"/>
            </a:xfrm>
          </p:grpSpPr>
          <p:sp>
            <p:nvSpPr>
              <p:cNvPr id="23" name="Freeform 353"/>
              <p:cNvSpPr>
                <a:spLocks/>
              </p:cNvSpPr>
              <p:nvPr/>
            </p:nvSpPr>
            <p:spPr bwMode="auto">
              <a:xfrm>
                <a:off x="2538" y="2027"/>
                <a:ext cx="42" cy="186"/>
              </a:xfrm>
              <a:custGeom>
                <a:avLst/>
                <a:gdLst>
                  <a:gd name="T0" fmla="*/ 2 w 42"/>
                  <a:gd name="T1" fmla="*/ 0 h 186"/>
                  <a:gd name="T2" fmla="*/ 0 w 42"/>
                  <a:gd name="T3" fmla="*/ 42 h 186"/>
                  <a:gd name="T4" fmla="*/ 6 w 42"/>
                  <a:gd name="T5" fmla="*/ 100 h 186"/>
                  <a:gd name="T6" fmla="*/ 12 w 42"/>
                  <a:gd name="T7" fmla="*/ 149 h 186"/>
                  <a:gd name="T8" fmla="*/ 22 w 42"/>
                  <a:gd name="T9" fmla="*/ 180 h 186"/>
                  <a:gd name="T10" fmla="*/ 27 w 42"/>
                  <a:gd name="T11" fmla="*/ 185 h 186"/>
                  <a:gd name="T12" fmla="*/ 30 w 42"/>
                  <a:gd name="T13" fmla="*/ 177 h 186"/>
                  <a:gd name="T14" fmla="*/ 32 w 42"/>
                  <a:gd name="T15" fmla="*/ 156 h 186"/>
                  <a:gd name="T16" fmla="*/ 41 w 42"/>
                  <a:gd name="T17" fmla="*/ 150 h 186"/>
                  <a:gd name="T18" fmla="*/ 29 w 42"/>
                  <a:gd name="T19" fmla="*/ 133 h 186"/>
                  <a:gd name="T20" fmla="*/ 20 w 42"/>
                  <a:gd name="T21" fmla="*/ 123 h 186"/>
                  <a:gd name="T22" fmla="*/ 21 w 42"/>
                  <a:gd name="T23" fmla="*/ 38 h 186"/>
                  <a:gd name="T24" fmla="*/ 26 w 42"/>
                  <a:gd name="T25" fmla="*/ 4 h 186"/>
                  <a:gd name="T26" fmla="*/ 2 w 42"/>
                  <a:gd name="T27" fmla="*/ 0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86"/>
                  <a:gd name="T44" fmla="*/ 42 w 42"/>
                  <a:gd name="T45" fmla="*/ 186 h 1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86">
                    <a:moveTo>
                      <a:pt x="2" y="0"/>
                    </a:moveTo>
                    <a:lnTo>
                      <a:pt x="0" y="42"/>
                    </a:lnTo>
                    <a:lnTo>
                      <a:pt x="6" y="100"/>
                    </a:lnTo>
                    <a:lnTo>
                      <a:pt x="12" y="149"/>
                    </a:lnTo>
                    <a:lnTo>
                      <a:pt x="22" y="180"/>
                    </a:lnTo>
                    <a:lnTo>
                      <a:pt x="27" y="185"/>
                    </a:lnTo>
                    <a:lnTo>
                      <a:pt x="30" y="177"/>
                    </a:lnTo>
                    <a:lnTo>
                      <a:pt x="32" y="156"/>
                    </a:lnTo>
                    <a:lnTo>
                      <a:pt x="41" y="150"/>
                    </a:lnTo>
                    <a:lnTo>
                      <a:pt x="29" y="133"/>
                    </a:lnTo>
                    <a:lnTo>
                      <a:pt x="20" y="123"/>
                    </a:lnTo>
                    <a:lnTo>
                      <a:pt x="21" y="38"/>
                    </a:lnTo>
                    <a:lnTo>
                      <a:pt x="26" y="4"/>
                    </a:lnTo>
                    <a:lnTo>
                      <a:pt x="2" y="0"/>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24" name="Freeform 354"/>
              <p:cNvSpPr>
                <a:spLocks/>
              </p:cNvSpPr>
              <p:nvPr/>
            </p:nvSpPr>
            <p:spPr bwMode="auto">
              <a:xfrm>
                <a:off x="2654" y="2022"/>
                <a:ext cx="37" cy="174"/>
              </a:xfrm>
              <a:custGeom>
                <a:avLst/>
                <a:gdLst>
                  <a:gd name="T0" fmla="*/ 10 w 37"/>
                  <a:gd name="T1" fmla="*/ 5 h 174"/>
                  <a:gd name="T2" fmla="*/ 15 w 37"/>
                  <a:gd name="T3" fmla="*/ 36 h 174"/>
                  <a:gd name="T4" fmla="*/ 15 w 37"/>
                  <a:gd name="T5" fmla="*/ 110 h 174"/>
                  <a:gd name="T6" fmla="*/ 0 w 37"/>
                  <a:gd name="T7" fmla="*/ 141 h 174"/>
                  <a:gd name="T8" fmla="*/ 3 w 37"/>
                  <a:gd name="T9" fmla="*/ 144 h 174"/>
                  <a:gd name="T10" fmla="*/ 0 w 37"/>
                  <a:gd name="T11" fmla="*/ 160 h 174"/>
                  <a:gd name="T12" fmla="*/ 3 w 37"/>
                  <a:gd name="T13" fmla="*/ 173 h 174"/>
                  <a:gd name="T14" fmla="*/ 15 w 37"/>
                  <a:gd name="T15" fmla="*/ 152 h 174"/>
                  <a:gd name="T16" fmla="*/ 26 w 37"/>
                  <a:gd name="T17" fmla="*/ 114 h 174"/>
                  <a:gd name="T18" fmla="*/ 36 w 37"/>
                  <a:gd name="T19" fmla="*/ 29 h 174"/>
                  <a:gd name="T20" fmla="*/ 31 w 37"/>
                  <a:gd name="T21" fmla="*/ 0 h 174"/>
                  <a:gd name="T22" fmla="*/ 10 w 37"/>
                  <a:gd name="T23" fmla="*/ 5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74"/>
                  <a:gd name="T38" fmla="*/ 37 w 37"/>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74">
                    <a:moveTo>
                      <a:pt x="10" y="5"/>
                    </a:moveTo>
                    <a:lnTo>
                      <a:pt x="15" y="36"/>
                    </a:lnTo>
                    <a:lnTo>
                      <a:pt x="15" y="110"/>
                    </a:lnTo>
                    <a:lnTo>
                      <a:pt x="0" y="141"/>
                    </a:lnTo>
                    <a:lnTo>
                      <a:pt x="3" y="144"/>
                    </a:lnTo>
                    <a:lnTo>
                      <a:pt x="0" y="160"/>
                    </a:lnTo>
                    <a:lnTo>
                      <a:pt x="3" y="173"/>
                    </a:lnTo>
                    <a:lnTo>
                      <a:pt x="15" y="152"/>
                    </a:lnTo>
                    <a:lnTo>
                      <a:pt x="26" y="114"/>
                    </a:lnTo>
                    <a:lnTo>
                      <a:pt x="36" y="29"/>
                    </a:lnTo>
                    <a:lnTo>
                      <a:pt x="31" y="0"/>
                    </a:lnTo>
                    <a:lnTo>
                      <a:pt x="10" y="5"/>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grpSp>
        <p:sp>
          <p:nvSpPr>
            <p:cNvPr id="17" name="Freeform 355"/>
            <p:cNvSpPr>
              <a:spLocks/>
            </p:cNvSpPr>
            <p:nvPr/>
          </p:nvSpPr>
          <p:spPr bwMode="auto">
            <a:xfrm>
              <a:off x="2593" y="1827"/>
              <a:ext cx="53" cy="88"/>
            </a:xfrm>
            <a:custGeom>
              <a:avLst/>
              <a:gdLst>
                <a:gd name="T0" fmla="*/ 8 w 53"/>
                <a:gd name="T1" fmla="*/ 87 h 88"/>
                <a:gd name="T2" fmla="*/ 8 w 53"/>
                <a:gd name="T3" fmla="*/ 74 h 88"/>
                <a:gd name="T4" fmla="*/ 2 w 53"/>
                <a:gd name="T5" fmla="*/ 58 h 88"/>
                <a:gd name="T6" fmla="*/ 0 w 53"/>
                <a:gd name="T7" fmla="*/ 48 h 88"/>
                <a:gd name="T8" fmla="*/ 0 w 53"/>
                <a:gd name="T9" fmla="*/ 40 h 88"/>
                <a:gd name="T10" fmla="*/ 0 w 53"/>
                <a:gd name="T11" fmla="*/ 29 h 88"/>
                <a:gd name="T12" fmla="*/ 2 w 53"/>
                <a:gd name="T13" fmla="*/ 19 h 88"/>
                <a:gd name="T14" fmla="*/ 4 w 53"/>
                <a:gd name="T15" fmla="*/ 13 h 88"/>
                <a:gd name="T16" fmla="*/ 8 w 53"/>
                <a:gd name="T17" fmla="*/ 8 h 88"/>
                <a:gd name="T18" fmla="*/ 13 w 53"/>
                <a:gd name="T19" fmla="*/ 3 h 88"/>
                <a:gd name="T20" fmla="*/ 20 w 53"/>
                <a:gd name="T21" fmla="*/ 0 h 88"/>
                <a:gd name="T22" fmla="*/ 28 w 53"/>
                <a:gd name="T23" fmla="*/ 0 h 88"/>
                <a:gd name="T24" fmla="*/ 35 w 53"/>
                <a:gd name="T25" fmla="*/ 1 h 88"/>
                <a:gd name="T26" fmla="*/ 42 w 53"/>
                <a:gd name="T27" fmla="*/ 3 h 88"/>
                <a:gd name="T28" fmla="*/ 46 w 53"/>
                <a:gd name="T29" fmla="*/ 8 h 88"/>
                <a:gd name="T30" fmla="*/ 50 w 53"/>
                <a:gd name="T31" fmla="*/ 13 h 88"/>
                <a:gd name="T32" fmla="*/ 52 w 53"/>
                <a:gd name="T33" fmla="*/ 20 h 88"/>
                <a:gd name="T34" fmla="*/ 52 w 53"/>
                <a:gd name="T35" fmla="*/ 35 h 88"/>
                <a:gd name="T36" fmla="*/ 50 w 53"/>
                <a:gd name="T37" fmla="*/ 47 h 88"/>
                <a:gd name="T38" fmla="*/ 48 w 53"/>
                <a:gd name="T39" fmla="*/ 60 h 88"/>
                <a:gd name="T40" fmla="*/ 44 w 53"/>
                <a:gd name="T41" fmla="*/ 66 h 88"/>
                <a:gd name="T42" fmla="*/ 40 w 53"/>
                <a:gd name="T43" fmla="*/ 72 h 88"/>
                <a:gd name="T44" fmla="*/ 38 w 53"/>
                <a:gd name="T45" fmla="*/ 76 h 88"/>
                <a:gd name="T46" fmla="*/ 36 w 53"/>
                <a:gd name="T47" fmla="*/ 87 h 88"/>
                <a:gd name="T48" fmla="*/ 8 w 53"/>
                <a:gd name="T49" fmla="*/ 87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88"/>
                <a:gd name="T77" fmla="*/ 53 w 53"/>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88">
                  <a:moveTo>
                    <a:pt x="8" y="87"/>
                  </a:moveTo>
                  <a:lnTo>
                    <a:pt x="8" y="74"/>
                  </a:lnTo>
                  <a:lnTo>
                    <a:pt x="2" y="58"/>
                  </a:lnTo>
                  <a:lnTo>
                    <a:pt x="0" y="48"/>
                  </a:lnTo>
                  <a:lnTo>
                    <a:pt x="0" y="40"/>
                  </a:lnTo>
                  <a:lnTo>
                    <a:pt x="0" y="29"/>
                  </a:lnTo>
                  <a:lnTo>
                    <a:pt x="2" y="19"/>
                  </a:lnTo>
                  <a:lnTo>
                    <a:pt x="4" y="13"/>
                  </a:lnTo>
                  <a:lnTo>
                    <a:pt x="8" y="8"/>
                  </a:lnTo>
                  <a:lnTo>
                    <a:pt x="13" y="3"/>
                  </a:lnTo>
                  <a:lnTo>
                    <a:pt x="20" y="0"/>
                  </a:lnTo>
                  <a:lnTo>
                    <a:pt x="28" y="0"/>
                  </a:lnTo>
                  <a:lnTo>
                    <a:pt x="35" y="1"/>
                  </a:lnTo>
                  <a:lnTo>
                    <a:pt x="42" y="3"/>
                  </a:lnTo>
                  <a:lnTo>
                    <a:pt x="46" y="8"/>
                  </a:lnTo>
                  <a:lnTo>
                    <a:pt x="50" y="13"/>
                  </a:lnTo>
                  <a:lnTo>
                    <a:pt x="52" y="20"/>
                  </a:lnTo>
                  <a:lnTo>
                    <a:pt x="52" y="35"/>
                  </a:lnTo>
                  <a:lnTo>
                    <a:pt x="50" y="47"/>
                  </a:lnTo>
                  <a:lnTo>
                    <a:pt x="48" y="60"/>
                  </a:lnTo>
                  <a:lnTo>
                    <a:pt x="44" y="66"/>
                  </a:lnTo>
                  <a:lnTo>
                    <a:pt x="40" y="72"/>
                  </a:lnTo>
                  <a:lnTo>
                    <a:pt x="38" y="76"/>
                  </a:lnTo>
                  <a:lnTo>
                    <a:pt x="36" y="87"/>
                  </a:lnTo>
                  <a:lnTo>
                    <a:pt x="8" y="87"/>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18" name="Freeform 356"/>
            <p:cNvSpPr>
              <a:spLocks/>
            </p:cNvSpPr>
            <p:nvPr/>
          </p:nvSpPr>
          <p:spPr bwMode="auto">
            <a:xfrm>
              <a:off x="2570" y="1814"/>
              <a:ext cx="97" cy="73"/>
            </a:xfrm>
            <a:custGeom>
              <a:avLst/>
              <a:gdLst>
                <a:gd name="T0" fmla="*/ 10 w 97"/>
                <a:gd name="T1" fmla="*/ 71 h 73"/>
                <a:gd name="T2" fmla="*/ 6 w 97"/>
                <a:gd name="T3" fmla="*/ 72 h 73"/>
                <a:gd name="T4" fmla="*/ 0 w 97"/>
                <a:gd name="T5" fmla="*/ 70 h 73"/>
                <a:gd name="T6" fmla="*/ 3 w 97"/>
                <a:gd name="T7" fmla="*/ 58 h 73"/>
                <a:gd name="T8" fmla="*/ 6 w 97"/>
                <a:gd name="T9" fmla="*/ 44 h 73"/>
                <a:gd name="T10" fmla="*/ 12 w 97"/>
                <a:gd name="T11" fmla="*/ 28 h 73"/>
                <a:gd name="T12" fmla="*/ 16 w 97"/>
                <a:gd name="T13" fmla="*/ 19 h 73"/>
                <a:gd name="T14" fmla="*/ 19 w 97"/>
                <a:gd name="T15" fmla="*/ 12 h 73"/>
                <a:gd name="T16" fmla="*/ 28 w 97"/>
                <a:gd name="T17" fmla="*/ 5 h 73"/>
                <a:gd name="T18" fmla="*/ 43 w 97"/>
                <a:gd name="T19" fmla="*/ 2 h 73"/>
                <a:gd name="T20" fmla="*/ 55 w 97"/>
                <a:gd name="T21" fmla="*/ 0 h 73"/>
                <a:gd name="T22" fmla="*/ 74 w 97"/>
                <a:gd name="T23" fmla="*/ 7 h 73"/>
                <a:gd name="T24" fmla="*/ 81 w 97"/>
                <a:gd name="T25" fmla="*/ 15 h 73"/>
                <a:gd name="T26" fmla="*/ 87 w 97"/>
                <a:gd name="T27" fmla="*/ 30 h 73"/>
                <a:gd name="T28" fmla="*/ 93 w 97"/>
                <a:gd name="T29" fmla="*/ 47 h 73"/>
                <a:gd name="T30" fmla="*/ 96 w 97"/>
                <a:gd name="T31" fmla="*/ 62 h 73"/>
                <a:gd name="T32" fmla="*/ 95 w 97"/>
                <a:gd name="T33" fmla="*/ 68 h 73"/>
                <a:gd name="T34" fmla="*/ 86 w 97"/>
                <a:gd name="T35" fmla="*/ 69 h 73"/>
                <a:gd name="T36" fmla="*/ 80 w 97"/>
                <a:gd name="T37" fmla="*/ 70 h 73"/>
                <a:gd name="T38" fmla="*/ 70 w 97"/>
                <a:gd name="T39" fmla="*/ 71 h 73"/>
                <a:gd name="T40" fmla="*/ 73 w 97"/>
                <a:gd name="T41" fmla="*/ 57 h 73"/>
                <a:gd name="T42" fmla="*/ 73 w 97"/>
                <a:gd name="T43" fmla="*/ 48 h 73"/>
                <a:gd name="T44" fmla="*/ 72 w 97"/>
                <a:gd name="T45" fmla="*/ 41 h 73"/>
                <a:gd name="T46" fmla="*/ 73 w 97"/>
                <a:gd name="T47" fmla="*/ 30 h 73"/>
                <a:gd name="T48" fmla="*/ 62 w 97"/>
                <a:gd name="T49" fmla="*/ 26 h 73"/>
                <a:gd name="T50" fmla="*/ 59 w 97"/>
                <a:gd name="T51" fmla="*/ 17 h 73"/>
                <a:gd name="T52" fmla="*/ 49 w 97"/>
                <a:gd name="T53" fmla="*/ 23 h 73"/>
                <a:gd name="T54" fmla="*/ 37 w 97"/>
                <a:gd name="T55" fmla="*/ 35 h 73"/>
                <a:gd name="T56" fmla="*/ 42 w 97"/>
                <a:gd name="T57" fmla="*/ 29 h 73"/>
                <a:gd name="T58" fmla="*/ 31 w 97"/>
                <a:gd name="T59" fmla="*/ 38 h 73"/>
                <a:gd name="T60" fmla="*/ 31 w 97"/>
                <a:gd name="T61" fmla="*/ 51 h 73"/>
                <a:gd name="T62" fmla="*/ 33 w 97"/>
                <a:gd name="T63" fmla="*/ 58 h 73"/>
                <a:gd name="T64" fmla="*/ 37 w 97"/>
                <a:gd name="T65" fmla="*/ 63 h 73"/>
                <a:gd name="T66" fmla="*/ 39 w 97"/>
                <a:gd name="T67" fmla="*/ 72 h 73"/>
                <a:gd name="T68" fmla="*/ 28 w 97"/>
                <a:gd name="T69" fmla="*/ 72 h 73"/>
                <a:gd name="T70" fmla="*/ 33 w 97"/>
                <a:gd name="T71" fmla="*/ 72 h 73"/>
                <a:gd name="T72" fmla="*/ 17 w 97"/>
                <a:gd name="T73" fmla="*/ 70 h 73"/>
                <a:gd name="T74" fmla="*/ 16 w 97"/>
                <a:gd name="T75" fmla="*/ 70 h 73"/>
                <a:gd name="T76" fmla="*/ 10 w 97"/>
                <a:gd name="T77" fmla="*/ 71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73"/>
                <a:gd name="T119" fmla="*/ 97 w 97"/>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73">
                  <a:moveTo>
                    <a:pt x="10" y="71"/>
                  </a:moveTo>
                  <a:lnTo>
                    <a:pt x="6" y="72"/>
                  </a:lnTo>
                  <a:lnTo>
                    <a:pt x="0" y="70"/>
                  </a:lnTo>
                  <a:lnTo>
                    <a:pt x="3" y="58"/>
                  </a:lnTo>
                  <a:lnTo>
                    <a:pt x="6" y="44"/>
                  </a:lnTo>
                  <a:lnTo>
                    <a:pt x="12" y="28"/>
                  </a:lnTo>
                  <a:lnTo>
                    <a:pt x="16" y="19"/>
                  </a:lnTo>
                  <a:lnTo>
                    <a:pt x="19" y="12"/>
                  </a:lnTo>
                  <a:lnTo>
                    <a:pt x="28" y="5"/>
                  </a:lnTo>
                  <a:lnTo>
                    <a:pt x="43" y="2"/>
                  </a:lnTo>
                  <a:lnTo>
                    <a:pt x="55" y="0"/>
                  </a:lnTo>
                  <a:lnTo>
                    <a:pt x="74" y="7"/>
                  </a:lnTo>
                  <a:lnTo>
                    <a:pt x="81" y="15"/>
                  </a:lnTo>
                  <a:lnTo>
                    <a:pt x="87" y="30"/>
                  </a:lnTo>
                  <a:lnTo>
                    <a:pt x="93" y="47"/>
                  </a:lnTo>
                  <a:lnTo>
                    <a:pt x="96" y="62"/>
                  </a:lnTo>
                  <a:lnTo>
                    <a:pt x="95" y="68"/>
                  </a:lnTo>
                  <a:lnTo>
                    <a:pt x="86" y="69"/>
                  </a:lnTo>
                  <a:lnTo>
                    <a:pt x="80" y="70"/>
                  </a:lnTo>
                  <a:lnTo>
                    <a:pt x="70" y="71"/>
                  </a:lnTo>
                  <a:lnTo>
                    <a:pt x="73" y="57"/>
                  </a:lnTo>
                  <a:lnTo>
                    <a:pt x="73" y="48"/>
                  </a:lnTo>
                  <a:lnTo>
                    <a:pt x="72" y="41"/>
                  </a:lnTo>
                  <a:lnTo>
                    <a:pt x="73" y="30"/>
                  </a:lnTo>
                  <a:lnTo>
                    <a:pt x="62" y="26"/>
                  </a:lnTo>
                  <a:lnTo>
                    <a:pt x="59" y="17"/>
                  </a:lnTo>
                  <a:lnTo>
                    <a:pt x="49" y="23"/>
                  </a:lnTo>
                  <a:lnTo>
                    <a:pt x="37" y="35"/>
                  </a:lnTo>
                  <a:lnTo>
                    <a:pt x="42" y="29"/>
                  </a:lnTo>
                  <a:lnTo>
                    <a:pt x="31" y="38"/>
                  </a:lnTo>
                  <a:lnTo>
                    <a:pt x="31" y="51"/>
                  </a:lnTo>
                  <a:lnTo>
                    <a:pt x="33" y="58"/>
                  </a:lnTo>
                  <a:lnTo>
                    <a:pt x="37" y="63"/>
                  </a:lnTo>
                  <a:lnTo>
                    <a:pt x="39" y="72"/>
                  </a:lnTo>
                  <a:lnTo>
                    <a:pt x="28" y="72"/>
                  </a:lnTo>
                  <a:lnTo>
                    <a:pt x="33" y="72"/>
                  </a:lnTo>
                  <a:lnTo>
                    <a:pt x="17" y="70"/>
                  </a:lnTo>
                  <a:lnTo>
                    <a:pt x="16" y="70"/>
                  </a:lnTo>
                  <a:lnTo>
                    <a:pt x="10" y="7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19" name="Freeform 357"/>
            <p:cNvSpPr>
              <a:spLocks/>
            </p:cNvSpPr>
            <p:nvPr/>
          </p:nvSpPr>
          <p:spPr bwMode="auto">
            <a:xfrm>
              <a:off x="2536" y="1913"/>
              <a:ext cx="159" cy="353"/>
            </a:xfrm>
            <a:custGeom>
              <a:avLst/>
              <a:gdLst>
                <a:gd name="T0" fmla="*/ 63 w 159"/>
                <a:gd name="T1" fmla="*/ 0 h 353"/>
                <a:gd name="T2" fmla="*/ 24 w 159"/>
                <a:gd name="T3" fmla="*/ 20 h 353"/>
                <a:gd name="T4" fmla="*/ 20 w 159"/>
                <a:gd name="T5" fmla="*/ 26 h 353"/>
                <a:gd name="T6" fmla="*/ 0 w 159"/>
                <a:gd name="T7" fmla="*/ 115 h 353"/>
                <a:gd name="T8" fmla="*/ 30 w 159"/>
                <a:gd name="T9" fmla="*/ 119 h 353"/>
                <a:gd name="T10" fmla="*/ 34 w 159"/>
                <a:gd name="T11" fmla="*/ 96 h 353"/>
                <a:gd name="T12" fmla="*/ 45 w 159"/>
                <a:gd name="T13" fmla="*/ 144 h 353"/>
                <a:gd name="T14" fmla="*/ 26 w 159"/>
                <a:gd name="T15" fmla="*/ 249 h 353"/>
                <a:gd name="T16" fmla="*/ 36 w 159"/>
                <a:gd name="T17" fmla="*/ 352 h 353"/>
                <a:gd name="T18" fmla="*/ 47 w 159"/>
                <a:gd name="T19" fmla="*/ 352 h 353"/>
                <a:gd name="T20" fmla="*/ 64 w 159"/>
                <a:gd name="T21" fmla="*/ 351 h 353"/>
                <a:gd name="T22" fmla="*/ 88 w 159"/>
                <a:gd name="T23" fmla="*/ 350 h 353"/>
                <a:gd name="T24" fmla="*/ 108 w 159"/>
                <a:gd name="T25" fmla="*/ 350 h 353"/>
                <a:gd name="T26" fmla="*/ 126 w 159"/>
                <a:gd name="T27" fmla="*/ 350 h 353"/>
                <a:gd name="T28" fmla="*/ 133 w 159"/>
                <a:gd name="T29" fmla="*/ 203 h 353"/>
                <a:gd name="T30" fmla="*/ 115 w 159"/>
                <a:gd name="T31" fmla="*/ 139 h 353"/>
                <a:gd name="T32" fmla="*/ 122 w 159"/>
                <a:gd name="T33" fmla="*/ 103 h 353"/>
                <a:gd name="T34" fmla="*/ 126 w 159"/>
                <a:gd name="T35" fmla="*/ 116 h 353"/>
                <a:gd name="T36" fmla="*/ 158 w 159"/>
                <a:gd name="T37" fmla="*/ 109 h 353"/>
                <a:gd name="T38" fmla="*/ 133 w 159"/>
                <a:gd name="T39" fmla="*/ 25 h 353"/>
                <a:gd name="T40" fmla="*/ 93 w 159"/>
                <a:gd name="T41" fmla="*/ 0 h 353"/>
                <a:gd name="T42" fmla="*/ 63 w 159"/>
                <a:gd name="T43" fmla="*/ 0 h 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53"/>
                <a:gd name="T68" fmla="*/ 159 w 159"/>
                <a:gd name="T69" fmla="*/ 353 h 3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53">
                  <a:moveTo>
                    <a:pt x="63" y="0"/>
                  </a:moveTo>
                  <a:lnTo>
                    <a:pt x="24" y="20"/>
                  </a:lnTo>
                  <a:lnTo>
                    <a:pt x="20" y="26"/>
                  </a:lnTo>
                  <a:lnTo>
                    <a:pt x="0" y="115"/>
                  </a:lnTo>
                  <a:lnTo>
                    <a:pt x="30" y="119"/>
                  </a:lnTo>
                  <a:lnTo>
                    <a:pt x="34" y="96"/>
                  </a:lnTo>
                  <a:lnTo>
                    <a:pt x="45" y="144"/>
                  </a:lnTo>
                  <a:lnTo>
                    <a:pt x="26" y="249"/>
                  </a:lnTo>
                  <a:lnTo>
                    <a:pt x="36" y="352"/>
                  </a:lnTo>
                  <a:lnTo>
                    <a:pt x="47" y="352"/>
                  </a:lnTo>
                  <a:lnTo>
                    <a:pt x="64" y="351"/>
                  </a:lnTo>
                  <a:lnTo>
                    <a:pt x="88" y="350"/>
                  </a:lnTo>
                  <a:lnTo>
                    <a:pt x="108" y="350"/>
                  </a:lnTo>
                  <a:lnTo>
                    <a:pt x="126" y="350"/>
                  </a:lnTo>
                  <a:lnTo>
                    <a:pt x="133" y="203"/>
                  </a:lnTo>
                  <a:lnTo>
                    <a:pt x="115" y="139"/>
                  </a:lnTo>
                  <a:lnTo>
                    <a:pt x="122" y="103"/>
                  </a:lnTo>
                  <a:lnTo>
                    <a:pt x="126" y="116"/>
                  </a:lnTo>
                  <a:lnTo>
                    <a:pt x="158" y="109"/>
                  </a:lnTo>
                  <a:lnTo>
                    <a:pt x="133" y="25"/>
                  </a:lnTo>
                  <a:lnTo>
                    <a:pt x="93" y="0"/>
                  </a:lnTo>
                  <a:lnTo>
                    <a:pt x="63" y="0"/>
                  </a:lnTo>
                </a:path>
              </a:pathLst>
            </a:custGeom>
            <a:solidFill>
              <a:srgbClr val="001F9F"/>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chemeClr val="bg1">
                    <a:lumMod val="75000"/>
                  </a:schemeClr>
                </a:solidFill>
                <a:cs typeface="Arial" pitchFamily="34" charset="0"/>
              </a:endParaRPr>
            </a:p>
          </p:txBody>
        </p:sp>
        <p:grpSp>
          <p:nvGrpSpPr>
            <p:cNvPr id="20" name="Group 358"/>
            <p:cNvGrpSpPr>
              <a:grpSpLocks/>
            </p:cNvGrpSpPr>
            <p:nvPr/>
          </p:nvGrpSpPr>
          <p:grpSpPr bwMode="auto">
            <a:xfrm>
              <a:off x="2564" y="2412"/>
              <a:ext cx="93" cy="59"/>
              <a:chOff x="2564" y="2412"/>
              <a:chExt cx="93" cy="59"/>
            </a:xfrm>
          </p:grpSpPr>
          <p:sp>
            <p:nvSpPr>
              <p:cNvPr id="21" name="Freeform 359"/>
              <p:cNvSpPr>
                <a:spLocks/>
              </p:cNvSpPr>
              <p:nvPr/>
            </p:nvSpPr>
            <p:spPr bwMode="auto">
              <a:xfrm>
                <a:off x="2564" y="2418"/>
                <a:ext cx="37" cy="53"/>
              </a:xfrm>
              <a:custGeom>
                <a:avLst/>
                <a:gdLst>
                  <a:gd name="T0" fmla="*/ 6 w 37"/>
                  <a:gd name="T1" fmla="*/ 26 h 53"/>
                  <a:gd name="T2" fmla="*/ 1 w 37"/>
                  <a:gd name="T3" fmla="*/ 34 h 53"/>
                  <a:gd name="T4" fmla="*/ 0 w 37"/>
                  <a:gd name="T5" fmla="*/ 40 h 53"/>
                  <a:gd name="T6" fmla="*/ 0 w 37"/>
                  <a:gd name="T7" fmla="*/ 44 h 53"/>
                  <a:gd name="T8" fmla="*/ 1 w 37"/>
                  <a:gd name="T9" fmla="*/ 48 h 53"/>
                  <a:gd name="T10" fmla="*/ 3 w 37"/>
                  <a:gd name="T11" fmla="*/ 50 h 53"/>
                  <a:gd name="T12" fmla="*/ 8 w 37"/>
                  <a:gd name="T13" fmla="*/ 52 h 53"/>
                  <a:gd name="T14" fmla="*/ 14 w 37"/>
                  <a:gd name="T15" fmla="*/ 51 h 53"/>
                  <a:gd name="T16" fmla="*/ 20 w 37"/>
                  <a:gd name="T17" fmla="*/ 49 h 53"/>
                  <a:gd name="T18" fmla="*/ 25 w 37"/>
                  <a:gd name="T19" fmla="*/ 44 h 53"/>
                  <a:gd name="T20" fmla="*/ 29 w 37"/>
                  <a:gd name="T21" fmla="*/ 37 h 53"/>
                  <a:gd name="T22" fmla="*/ 32 w 37"/>
                  <a:gd name="T23" fmla="*/ 23 h 53"/>
                  <a:gd name="T24" fmla="*/ 36 w 37"/>
                  <a:gd name="T25" fmla="*/ 9 h 53"/>
                  <a:gd name="T26" fmla="*/ 35 w 37"/>
                  <a:gd name="T27" fmla="*/ 0 h 53"/>
                  <a:gd name="T28" fmla="*/ 28 w 37"/>
                  <a:gd name="T29" fmla="*/ 20 h 53"/>
                  <a:gd name="T30" fmla="*/ 22 w 37"/>
                  <a:gd name="T31" fmla="*/ 33 h 53"/>
                  <a:gd name="T32" fmla="*/ 13 w 37"/>
                  <a:gd name="T33" fmla="*/ 33 h 53"/>
                  <a:gd name="T34" fmla="*/ 5 w 37"/>
                  <a:gd name="T35" fmla="*/ 32 h 53"/>
                  <a:gd name="T36" fmla="*/ 6 w 37"/>
                  <a:gd name="T37" fmla="*/ 26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3"/>
                  <a:gd name="T59" fmla="*/ 37 w 37"/>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3">
                    <a:moveTo>
                      <a:pt x="6" y="26"/>
                    </a:moveTo>
                    <a:lnTo>
                      <a:pt x="1" y="34"/>
                    </a:lnTo>
                    <a:lnTo>
                      <a:pt x="0" y="40"/>
                    </a:lnTo>
                    <a:lnTo>
                      <a:pt x="0" y="44"/>
                    </a:lnTo>
                    <a:lnTo>
                      <a:pt x="1" y="48"/>
                    </a:lnTo>
                    <a:lnTo>
                      <a:pt x="3" y="50"/>
                    </a:lnTo>
                    <a:lnTo>
                      <a:pt x="8" y="52"/>
                    </a:lnTo>
                    <a:lnTo>
                      <a:pt x="14" y="51"/>
                    </a:lnTo>
                    <a:lnTo>
                      <a:pt x="20" y="49"/>
                    </a:lnTo>
                    <a:lnTo>
                      <a:pt x="25" y="44"/>
                    </a:lnTo>
                    <a:lnTo>
                      <a:pt x="29" y="37"/>
                    </a:lnTo>
                    <a:lnTo>
                      <a:pt x="32" y="23"/>
                    </a:lnTo>
                    <a:lnTo>
                      <a:pt x="36" y="9"/>
                    </a:lnTo>
                    <a:lnTo>
                      <a:pt x="35" y="0"/>
                    </a:lnTo>
                    <a:lnTo>
                      <a:pt x="28" y="20"/>
                    </a:lnTo>
                    <a:lnTo>
                      <a:pt x="22" y="33"/>
                    </a:lnTo>
                    <a:lnTo>
                      <a:pt x="13" y="33"/>
                    </a:lnTo>
                    <a:lnTo>
                      <a:pt x="5" y="32"/>
                    </a:lnTo>
                    <a:lnTo>
                      <a:pt x="6" y="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sp>
            <p:nvSpPr>
              <p:cNvPr id="22" name="Freeform 360"/>
              <p:cNvSpPr>
                <a:spLocks/>
              </p:cNvSpPr>
              <p:nvPr/>
            </p:nvSpPr>
            <p:spPr bwMode="auto">
              <a:xfrm>
                <a:off x="2615" y="2412"/>
                <a:ext cx="42" cy="58"/>
              </a:xfrm>
              <a:custGeom>
                <a:avLst/>
                <a:gdLst>
                  <a:gd name="T0" fmla="*/ 0 w 42"/>
                  <a:gd name="T1" fmla="*/ 0 h 58"/>
                  <a:gd name="T2" fmla="*/ 0 w 42"/>
                  <a:gd name="T3" fmla="*/ 6 h 58"/>
                  <a:gd name="T4" fmla="*/ 5 w 42"/>
                  <a:gd name="T5" fmla="*/ 21 h 58"/>
                  <a:gd name="T6" fmla="*/ 9 w 42"/>
                  <a:gd name="T7" fmla="*/ 32 h 58"/>
                  <a:gd name="T8" fmla="*/ 13 w 42"/>
                  <a:gd name="T9" fmla="*/ 44 h 58"/>
                  <a:gd name="T10" fmla="*/ 17 w 42"/>
                  <a:gd name="T11" fmla="*/ 50 h 58"/>
                  <a:gd name="T12" fmla="*/ 21 w 42"/>
                  <a:gd name="T13" fmla="*/ 55 h 58"/>
                  <a:gd name="T14" fmla="*/ 27 w 42"/>
                  <a:gd name="T15" fmla="*/ 56 h 58"/>
                  <a:gd name="T16" fmla="*/ 33 w 42"/>
                  <a:gd name="T17" fmla="*/ 57 h 58"/>
                  <a:gd name="T18" fmla="*/ 36 w 42"/>
                  <a:gd name="T19" fmla="*/ 56 h 58"/>
                  <a:gd name="T20" fmla="*/ 39 w 42"/>
                  <a:gd name="T21" fmla="*/ 54 h 58"/>
                  <a:gd name="T22" fmla="*/ 41 w 42"/>
                  <a:gd name="T23" fmla="*/ 48 h 58"/>
                  <a:gd name="T24" fmla="*/ 40 w 42"/>
                  <a:gd name="T25" fmla="*/ 41 h 58"/>
                  <a:gd name="T26" fmla="*/ 36 w 42"/>
                  <a:gd name="T27" fmla="*/ 32 h 58"/>
                  <a:gd name="T28" fmla="*/ 33 w 42"/>
                  <a:gd name="T29" fmla="*/ 27 h 58"/>
                  <a:gd name="T30" fmla="*/ 32 w 42"/>
                  <a:gd name="T31" fmla="*/ 32 h 58"/>
                  <a:gd name="T32" fmla="*/ 31 w 42"/>
                  <a:gd name="T33" fmla="*/ 33 h 58"/>
                  <a:gd name="T34" fmla="*/ 26 w 42"/>
                  <a:gd name="T35" fmla="*/ 35 h 58"/>
                  <a:gd name="T36" fmla="*/ 22 w 42"/>
                  <a:gd name="T37" fmla="*/ 35 h 58"/>
                  <a:gd name="T38" fmla="*/ 13 w 42"/>
                  <a:gd name="T39" fmla="*/ 34 h 58"/>
                  <a:gd name="T40" fmla="*/ 5 w 42"/>
                  <a:gd name="T41" fmla="*/ 12 h 58"/>
                  <a:gd name="T42" fmla="*/ 0 w 42"/>
                  <a:gd name="T43" fmla="*/ 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8"/>
                  <a:gd name="T68" fmla="*/ 42 w 42"/>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8">
                    <a:moveTo>
                      <a:pt x="0" y="0"/>
                    </a:moveTo>
                    <a:lnTo>
                      <a:pt x="0" y="6"/>
                    </a:lnTo>
                    <a:lnTo>
                      <a:pt x="5" y="21"/>
                    </a:lnTo>
                    <a:lnTo>
                      <a:pt x="9" y="32"/>
                    </a:lnTo>
                    <a:lnTo>
                      <a:pt x="13" y="44"/>
                    </a:lnTo>
                    <a:lnTo>
                      <a:pt x="17" y="50"/>
                    </a:lnTo>
                    <a:lnTo>
                      <a:pt x="21" y="55"/>
                    </a:lnTo>
                    <a:lnTo>
                      <a:pt x="27" y="56"/>
                    </a:lnTo>
                    <a:lnTo>
                      <a:pt x="33" y="57"/>
                    </a:lnTo>
                    <a:lnTo>
                      <a:pt x="36" y="56"/>
                    </a:lnTo>
                    <a:lnTo>
                      <a:pt x="39" y="54"/>
                    </a:lnTo>
                    <a:lnTo>
                      <a:pt x="41" y="48"/>
                    </a:lnTo>
                    <a:lnTo>
                      <a:pt x="40" y="41"/>
                    </a:lnTo>
                    <a:lnTo>
                      <a:pt x="36" y="32"/>
                    </a:lnTo>
                    <a:lnTo>
                      <a:pt x="33" y="27"/>
                    </a:lnTo>
                    <a:lnTo>
                      <a:pt x="32" y="32"/>
                    </a:lnTo>
                    <a:lnTo>
                      <a:pt x="31" y="33"/>
                    </a:lnTo>
                    <a:lnTo>
                      <a:pt x="26" y="35"/>
                    </a:lnTo>
                    <a:lnTo>
                      <a:pt x="22" y="35"/>
                    </a:lnTo>
                    <a:lnTo>
                      <a:pt x="13" y="34"/>
                    </a:lnTo>
                    <a:lnTo>
                      <a:pt x="5" y="1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lIns="113517" tIns="56758" rIns="113517" bIns="56758"/>
              <a:lstStyle/>
              <a:p>
                <a:pPr algn="ctr" fontAlgn="base">
                  <a:spcBef>
                    <a:spcPct val="50000"/>
                  </a:spcBef>
                  <a:spcAft>
                    <a:spcPct val="0"/>
                  </a:spcAft>
                </a:pPr>
                <a:endParaRPr lang="en-US" sz="1000" dirty="0">
                  <a:solidFill>
                    <a:srgbClr val="000000"/>
                  </a:solidFill>
                  <a:cs typeface="Arial" pitchFamily="34" charset="0"/>
                </a:endParaRPr>
              </a:p>
            </p:txBody>
          </p:sp>
        </p:grpSp>
      </p:grpSp>
      <p:sp>
        <p:nvSpPr>
          <p:cNvPr id="25" name="Text Box 37"/>
          <p:cNvSpPr txBox="1">
            <a:spLocks noChangeArrowheads="1"/>
          </p:cNvSpPr>
          <p:nvPr/>
        </p:nvSpPr>
        <p:spPr bwMode="auto">
          <a:xfrm>
            <a:off x="1583581" y="1818339"/>
            <a:ext cx="2683619"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20000"/>
              </a:spcBef>
              <a:spcAft>
                <a:spcPct val="20000"/>
              </a:spcAft>
              <a:buFont typeface="Wingdings" pitchFamily="2" charset="2"/>
              <a:buNone/>
            </a:pPr>
            <a:r>
              <a:rPr lang="en-US" dirty="0">
                <a:solidFill>
                  <a:srgbClr val="887A69"/>
                </a:solidFill>
                <a:latin typeface="Doppio One Regular"/>
                <a:ea typeface="ＭＳ Ｐゴシック" pitchFamily="34" charset="-128"/>
                <a:cs typeface="Doppio One Regular"/>
              </a:rPr>
              <a:t>Primary Care Physician </a:t>
            </a:r>
            <a:r>
              <a:rPr lang="en-US" dirty="0" smtClean="0">
                <a:solidFill>
                  <a:srgbClr val="887A69"/>
                </a:solidFill>
                <a:latin typeface="Doppio One Regular"/>
                <a:ea typeface="ＭＳ Ｐゴシック" pitchFamily="34" charset="-128"/>
                <a:cs typeface="Doppio One Regular"/>
              </a:rPr>
              <a:t/>
            </a:r>
            <a:br>
              <a:rPr lang="en-US" dirty="0" smtClean="0">
                <a:solidFill>
                  <a:srgbClr val="887A69"/>
                </a:solidFill>
                <a:latin typeface="Doppio One Regular"/>
                <a:ea typeface="ＭＳ Ｐゴシック" pitchFamily="34" charset="-128"/>
                <a:cs typeface="Doppio One Regular"/>
              </a:rPr>
            </a:br>
            <a:r>
              <a:rPr lang="en-US" dirty="0" smtClean="0">
                <a:solidFill>
                  <a:srgbClr val="887A69"/>
                </a:solidFill>
                <a:latin typeface="Doppio One Regular"/>
                <a:ea typeface="ＭＳ Ｐゴシック" pitchFamily="34" charset="-128"/>
                <a:cs typeface="Doppio One Regular"/>
              </a:rPr>
              <a:t>&amp; Care Coordinator</a:t>
            </a:r>
            <a:endParaRPr lang="en-US" dirty="0">
              <a:solidFill>
                <a:srgbClr val="887A69"/>
              </a:solidFill>
              <a:latin typeface="Doppio One Regular"/>
              <a:ea typeface="ＭＳ Ｐゴシック" pitchFamily="34" charset="-128"/>
              <a:cs typeface="Doppio One Regular"/>
            </a:endParaRPr>
          </a:p>
        </p:txBody>
      </p:sp>
      <p:pic>
        <p:nvPicPr>
          <p:cNvPr id="26" name="Picture 2" descr="C:\Documents and Settings\gdebor\Local Settings\Temporary Internet Files\Content.IE5\C32I7NS1\MCj04338700000[1].png"/>
          <p:cNvPicPr>
            <a:picLocks noChangeAspect="1" noChangeArrowheads="1"/>
          </p:cNvPicPr>
          <p:nvPr/>
        </p:nvPicPr>
        <p:blipFill>
          <a:blip r:embed="rId4" cstate="print">
            <a:biLevel thresh="50000"/>
            <a:alphaModFix amt="50000"/>
            <a:extLst>
              <a:ext uri="{28A0092B-C50C-407E-A947-70E740481C1C}">
                <a14:useLocalDpi xmlns:a14="http://schemas.microsoft.com/office/drawing/2010/main" val="0"/>
              </a:ext>
            </a:extLst>
          </a:blip>
          <a:srcRect/>
          <a:stretch>
            <a:fillRect/>
          </a:stretch>
        </p:blipFill>
        <p:spPr bwMode="auto">
          <a:xfrm>
            <a:off x="3352800" y="4648200"/>
            <a:ext cx="533400" cy="62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Documents and Settings\gdebor\Local Settings\Temporary Internet Files\Content.IE5\I1KOSSYA\MCj04338960000[1].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914400" y="4876800"/>
            <a:ext cx="295853" cy="2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0" descr="C:\Documents and Settings\gdebor\Local Settings\Temporary Internet Files\Content.IE5\WGP9LI2W\MCj02384070000[1].wmf"/>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838200" y="4114800"/>
            <a:ext cx="292134" cy="285791"/>
          </a:xfrm>
          <a:prstGeom prst="rect">
            <a:avLst/>
          </a:prstGeom>
          <a:noFill/>
        </p:spPr>
      </p:pic>
      <p:pic>
        <p:nvPicPr>
          <p:cNvPr id="29"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514600"/>
            <a:ext cx="447386" cy="59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323"/>
          <p:cNvGrpSpPr>
            <a:grpSpLocks/>
          </p:cNvGrpSpPr>
          <p:nvPr/>
        </p:nvGrpSpPr>
        <p:grpSpPr bwMode="auto">
          <a:xfrm>
            <a:off x="-2209800" y="4486797"/>
            <a:ext cx="914977" cy="762000"/>
            <a:chOff x="1474" y="1499"/>
            <a:chExt cx="441" cy="378"/>
          </a:xfrm>
        </p:grpSpPr>
        <p:sp>
          <p:nvSpPr>
            <p:cNvPr id="31" name="Text Box 207"/>
            <p:cNvSpPr txBox="1">
              <a:spLocks noChangeArrowheads="1"/>
            </p:cNvSpPr>
            <p:nvPr/>
          </p:nvSpPr>
          <p:spPr bwMode="auto">
            <a:xfrm>
              <a:off x="1634" y="1624"/>
              <a:ext cx="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6" tIns="50938" rIns="101876" bIns="50938" anchor="ctr">
              <a:spAutoFit/>
            </a:bodyPr>
            <a:lstStyle>
              <a:lvl1pPr defTabSz="1019175">
                <a:defRPr sz="1600">
                  <a:solidFill>
                    <a:schemeClr val="tx1"/>
                  </a:solidFill>
                  <a:latin typeface="Arial" pitchFamily="34" charset="0"/>
                </a:defRPr>
              </a:lvl1pPr>
              <a:lvl2pPr marL="742950" indent="-285750" defTabSz="1019175">
                <a:defRPr sz="1600">
                  <a:solidFill>
                    <a:schemeClr val="tx1"/>
                  </a:solidFill>
                  <a:latin typeface="Arial" pitchFamily="34" charset="0"/>
                </a:defRPr>
              </a:lvl2pPr>
              <a:lvl3pPr marL="1143000" indent="-228600" defTabSz="1019175">
                <a:defRPr sz="1600">
                  <a:solidFill>
                    <a:schemeClr val="tx1"/>
                  </a:solidFill>
                  <a:latin typeface="Arial" pitchFamily="34" charset="0"/>
                </a:defRPr>
              </a:lvl3pPr>
              <a:lvl4pPr marL="1600200" indent="-228600" defTabSz="1019175">
                <a:defRPr sz="1600">
                  <a:solidFill>
                    <a:schemeClr val="tx1"/>
                  </a:solidFill>
                  <a:latin typeface="Arial" pitchFamily="34" charset="0"/>
                </a:defRPr>
              </a:lvl4pPr>
              <a:lvl5pPr marL="2057400" indent="-228600" defTabSz="1019175">
                <a:defRPr sz="1600">
                  <a:solidFill>
                    <a:schemeClr val="tx1"/>
                  </a:solidFill>
                  <a:latin typeface="Arial" pitchFamily="34" charset="0"/>
                </a:defRPr>
              </a:lvl5pPr>
              <a:lvl6pPr marL="2514600" indent="-228600" defTabSz="1019175"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019175"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019175"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019175"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pPr>
              <a:endParaRPr lang="en-US" sz="1200" dirty="0">
                <a:solidFill>
                  <a:srgbClr val="000000"/>
                </a:solidFill>
                <a:ea typeface="ＭＳ Ｐゴシック" pitchFamily="34" charset="-128"/>
                <a:cs typeface="Arial" pitchFamily="34" charset="0"/>
              </a:endParaRPr>
            </a:p>
          </p:txBody>
        </p:sp>
        <p:grpSp>
          <p:nvGrpSpPr>
            <p:cNvPr id="32" name="Group 208"/>
            <p:cNvGrpSpPr>
              <a:grpSpLocks/>
            </p:cNvGrpSpPr>
            <p:nvPr/>
          </p:nvGrpSpPr>
          <p:grpSpPr bwMode="auto">
            <a:xfrm>
              <a:off x="1784" y="1499"/>
              <a:ext cx="131" cy="368"/>
              <a:chOff x="554" y="383"/>
              <a:chExt cx="131" cy="368"/>
            </a:xfrm>
          </p:grpSpPr>
          <p:sp>
            <p:nvSpPr>
              <p:cNvPr id="44" name="Freeform 209"/>
              <p:cNvSpPr>
                <a:spLocks/>
              </p:cNvSpPr>
              <p:nvPr/>
            </p:nvSpPr>
            <p:spPr bwMode="auto">
              <a:xfrm>
                <a:off x="605" y="463"/>
                <a:ext cx="31" cy="26"/>
              </a:xfrm>
              <a:custGeom>
                <a:avLst/>
                <a:gdLst>
                  <a:gd name="T0" fmla="*/ 8 w 31"/>
                  <a:gd name="T1" fmla="*/ 0 h 26"/>
                  <a:gd name="T2" fmla="*/ 8 w 31"/>
                  <a:gd name="T3" fmla="*/ 9 h 26"/>
                  <a:gd name="T4" fmla="*/ 0 w 31"/>
                  <a:gd name="T5" fmla="*/ 13 h 26"/>
                  <a:gd name="T6" fmla="*/ 16 w 31"/>
                  <a:gd name="T7" fmla="*/ 25 h 26"/>
                  <a:gd name="T8" fmla="*/ 30 w 31"/>
                  <a:gd name="T9" fmla="*/ 13 h 26"/>
                  <a:gd name="T10" fmla="*/ 23 w 31"/>
                  <a:gd name="T11" fmla="*/ 9 h 26"/>
                  <a:gd name="T12" fmla="*/ 23 w 31"/>
                  <a:gd name="T13" fmla="*/ 0 h 26"/>
                  <a:gd name="T14" fmla="*/ 8 w 31"/>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6"/>
                  <a:gd name="T26" fmla="*/ 31 w 3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6">
                    <a:moveTo>
                      <a:pt x="8" y="0"/>
                    </a:moveTo>
                    <a:lnTo>
                      <a:pt x="8" y="9"/>
                    </a:lnTo>
                    <a:lnTo>
                      <a:pt x="0" y="13"/>
                    </a:lnTo>
                    <a:lnTo>
                      <a:pt x="16" y="25"/>
                    </a:lnTo>
                    <a:lnTo>
                      <a:pt x="30" y="13"/>
                    </a:lnTo>
                    <a:lnTo>
                      <a:pt x="23" y="9"/>
                    </a:lnTo>
                    <a:lnTo>
                      <a:pt x="23" y="0"/>
                    </a:lnTo>
                    <a:lnTo>
                      <a:pt x="8" y="0"/>
                    </a:lnTo>
                  </a:path>
                </a:pathLst>
              </a:custGeom>
              <a:solidFill>
                <a:srgbClr val="FFC98E"/>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5" name="Freeform 210"/>
              <p:cNvSpPr>
                <a:spLocks/>
              </p:cNvSpPr>
              <p:nvPr/>
            </p:nvSpPr>
            <p:spPr bwMode="auto">
              <a:xfrm>
                <a:off x="595" y="695"/>
                <a:ext cx="20" cy="56"/>
              </a:xfrm>
              <a:custGeom>
                <a:avLst/>
                <a:gdLst>
                  <a:gd name="T0" fmla="*/ 0 w 20"/>
                  <a:gd name="T1" fmla="*/ 0 h 56"/>
                  <a:gd name="T2" fmla="*/ 0 w 20"/>
                  <a:gd name="T3" fmla="*/ 48 h 56"/>
                  <a:gd name="T4" fmla="*/ 1 w 20"/>
                  <a:gd name="T5" fmla="*/ 50 h 56"/>
                  <a:gd name="T6" fmla="*/ 2 w 20"/>
                  <a:gd name="T7" fmla="*/ 52 h 56"/>
                  <a:gd name="T8" fmla="*/ 4 w 20"/>
                  <a:gd name="T9" fmla="*/ 53 h 56"/>
                  <a:gd name="T10" fmla="*/ 6 w 20"/>
                  <a:gd name="T11" fmla="*/ 54 h 56"/>
                  <a:gd name="T12" fmla="*/ 8 w 20"/>
                  <a:gd name="T13" fmla="*/ 55 h 56"/>
                  <a:gd name="T14" fmla="*/ 11 w 20"/>
                  <a:gd name="T15" fmla="*/ 55 h 56"/>
                  <a:gd name="T16" fmla="*/ 13 w 20"/>
                  <a:gd name="T17" fmla="*/ 54 h 56"/>
                  <a:gd name="T18" fmla="*/ 15 w 20"/>
                  <a:gd name="T19" fmla="*/ 53 h 56"/>
                  <a:gd name="T20" fmla="*/ 17 w 20"/>
                  <a:gd name="T21" fmla="*/ 52 h 56"/>
                  <a:gd name="T22" fmla="*/ 18 w 20"/>
                  <a:gd name="T23" fmla="*/ 50 h 56"/>
                  <a:gd name="T24" fmla="*/ 19 w 20"/>
                  <a:gd name="T25" fmla="*/ 48 h 56"/>
                  <a:gd name="T26" fmla="*/ 19 w 20"/>
                  <a:gd name="T27" fmla="*/ 0 h 56"/>
                  <a:gd name="T28" fmla="*/ 0 w 20"/>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56"/>
                  <a:gd name="T47" fmla="*/ 20 w 2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56">
                    <a:moveTo>
                      <a:pt x="0" y="0"/>
                    </a:moveTo>
                    <a:lnTo>
                      <a:pt x="0" y="48"/>
                    </a:lnTo>
                    <a:lnTo>
                      <a:pt x="1" y="50"/>
                    </a:lnTo>
                    <a:lnTo>
                      <a:pt x="2" y="52"/>
                    </a:lnTo>
                    <a:lnTo>
                      <a:pt x="4" y="53"/>
                    </a:lnTo>
                    <a:lnTo>
                      <a:pt x="6" y="54"/>
                    </a:lnTo>
                    <a:lnTo>
                      <a:pt x="8" y="55"/>
                    </a:lnTo>
                    <a:lnTo>
                      <a:pt x="11" y="55"/>
                    </a:lnTo>
                    <a:lnTo>
                      <a:pt x="13" y="54"/>
                    </a:lnTo>
                    <a:lnTo>
                      <a:pt x="15" y="53"/>
                    </a:lnTo>
                    <a:lnTo>
                      <a:pt x="17" y="52"/>
                    </a:lnTo>
                    <a:lnTo>
                      <a:pt x="18" y="50"/>
                    </a:lnTo>
                    <a:lnTo>
                      <a:pt x="19" y="48"/>
                    </a:lnTo>
                    <a:lnTo>
                      <a:pt x="19" y="0"/>
                    </a:lnTo>
                    <a:lnTo>
                      <a:pt x="0" y="0"/>
                    </a:lnTo>
                  </a:path>
                </a:pathLst>
              </a:custGeom>
              <a:solidFill>
                <a:srgbClr val="000000"/>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6" name="Freeform 211"/>
              <p:cNvSpPr>
                <a:spLocks/>
              </p:cNvSpPr>
              <p:nvPr/>
            </p:nvSpPr>
            <p:spPr bwMode="auto">
              <a:xfrm>
                <a:off x="626" y="695"/>
                <a:ext cx="20" cy="56"/>
              </a:xfrm>
              <a:custGeom>
                <a:avLst/>
                <a:gdLst>
                  <a:gd name="T0" fmla="*/ 19 w 20"/>
                  <a:gd name="T1" fmla="*/ 0 h 56"/>
                  <a:gd name="T2" fmla="*/ 19 w 20"/>
                  <a:gd name="T3" fmla="*/ 48 h 56"/>
                  <a:gd name="T4" fmla="*/ 18 w 20"/>
                  <a:gd name="T5" fmla="*/ 50 h 56"/>
                  <a:gd name="T6" fmla="*/ 17 w 20"/>
                  <a:gd name="T7" fmla="*/ 52 h 56"/>
                  <a:gd name="T8" fmla="*/ 15 w 20"/>
                  <a:gd name="T9" fmla="*/ 53 h 56"/>
                  <a:gd name="T10" fmla="*/ 13 w 20"/>
                  <a:gd name="T11" fmla="*/ 54 h 56"/>
                  <a:gd name="T12" fmla="*/ 11 w 20"/>
                  <a:gd name="T13" fmla="*/ 55 h 56"/>
                  <a:gd name="T14" fmla="*/ 9 w 20"/>
                  <a:gd name="T15" fmla="*/ 55 h 56"/>
                  <a:gd name="T16" fmla="*/ 6 w 20"/>
                  <a:gd name="T17" fmla="*/ 54 h 56"/>
                  <a:gd name="T18" fmla="*/ 4 w 20"/>
                  <a:gd name="T19" fmla="*/ 53 h 56"/>
                  <a:gd name="T20" fmla="*/ 2 w 20"/>
                  <a:gd name="T21" fmla="*/ 52 h 56"/>
                  <a:gd name="T22" fmla="*/ 1 w 20"/>
                  <a:gd name="T23" fmla="*/ 50 h 56"/>
                  <a:gd name="T24" fmla="*/ 0 w 20"/>
                  <a:gd name="T25" fmla="*/ 48 h 56"/>
                  <a:gd name="T26" fmla="*/ 0 w 20"/>
                  <a:gd name="T27" fmla="*/ 0 h 56"/>
                  <a:gd name="T28" fmla="*/ 19 w 20"/>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56"/>
                  <a:gd name="T47" fmla="*/ 20 w 2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56">
                    <a:moveTo>
                      <a:pt x="19" y="0"/>
                    </a:moveTo>
                    <a:lnTo>
                      <a:pt x="19" y="48"/>
                    </a:lnTo>
                    <a:lnTo>
                      <a:pt x="18" y="50"/>
                    </a:lnTo>
                    <a:lnTo>
                      <a:pt x="17" y="52"/>
                    </a:lnTo>
                    <a:lnTo>
                      <a:pt x="15" y="53"/>
                    </a:lnTo>
                    <a:lnTo>
                      <a:pt x="13" y="54"/>
                    </a:lnTo>
                    <a:lnTo>
                      <a:pt x="11" y="55"/>
                    </a:lnTo>
                    <a:lnTo>
                      <a:pt x="9" y="55"/>
                    </a:lnTo>
                    <a:lnTo>
                      <a:pt x="6" y="54"/>
                    </a:lnTo>
                    <a:lnTo>
                      <a:pt x="4" y="53"/>
                    </a:lnTo>
                    <a:lnTo>
                      <a:pt x="2" y="52"/>
                    </a:lnTo>
                    <a:lnTo>
                      <a:pt x="1" y="50"/>
                    </a:lnTo>
                    <a:lnTo>
                      <a:pt x="0" y="48"/>
                    </a:lnTo>
                    <a:lnTo>
                      <a:pt x="0" y="0"/>
                    </a:lnTo>
                    <a:lnTo>
                      <a:pt x="19" y="0"/>
                    </a:lnTo>
                  </a:path>
                </a:pathLst>
              </a:custGeom>
              <a:solidFill>
                <a:srgbClr val="000000"/>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7" name="Freeform 212"/>
              <p:cNvSpPr>
                <a:spLocks/>
              </p:cNvSpPr>
              <p:nvPr/>
            </p:nvSpPr>
            <p:spPr bwMode="auto">
              <a:xfrm>
                <a:off x="556" y="476"/>
                <a:ext cx="129" cy="220"/>
              </a:xfrm>
              <a:custGeom>
                <a:avLst/>
                <a:gdLst>
                  <a:gd name="T0" fmla="*/ 128 w 129"/>
                  <a:gd name="T1" fmla="*/ 219 h 220"/>
                  <a:gd name="T2" fmla="*/ 89 w 129"/>
                  <a:gd name="T3" fmla="*/ 77 h 220"/>
                  <a:gd name="T4" fmla="*/ 101 w 129"/>
                  <a:gd name="T5" fmla="*/ 54 h 220"/>
                  <a:gd name="T6" fmla="*/ 101 w 129"/>
                  <a:gd name="T7" fmla="*/ 43 h 220"/>
                  <a:gd name="T8" fmla="*/ 117 w 129"/>
                  <a:gd name="T9" fmla="*/ 19 h 220"/>
                  <a:gd name="T10" fmla="*/ 79 w 129"/>
                  <a:gd name="T11" fmla="*/ 0 h 220"/>
                  <a:gd name="T12" fmla="*/ 65 w 129"/>
                  <a:gd name="T13" fmla="*/ 12 h 220"/>
                  <a:gd name="T14" fmla="*/ 49 w 129"/>
                  <a:gd name="T15" fmla="*/ 0 h 220"/>
                  <a:gd name="T16" fmla="*/ 11 w 129"/>
                  <a:gd name="T17" fmla="*/ 19 h 220"/>
                  <a:gd name="T18" fmla="*/ 27 w 129"/>
                  <a:gd name="T19" fmla="*/ 43 h 220"/>
                  <a:gd name="T20" fmla="*/ 27 w 129"/>
                  <a:gd name="T21" fmla="*/ 54 h 220"/>
                  <a:gd name="T22" fmla="*/ 39 w 129"/>
                  <a:gd name="T23" fmla="*/ 77 h 220"/>
                  <a:gd name="T24" fmla="*/ 0 w 129"/>
                  <a:gd name="T25" fmla="*/ 219 h 220"/>
                  <a:gd name="T26" fmla="*/ 128 w 129"/>
                  <a:gd name="T27" fmla="*/ 219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220"/>
                  <a:gd name="T44" fmla="*/ 129 w 129"/>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220">
                    <a:moveTo>
                      <a:pt x="128" y="219"/>
                    </a:moveTo>
                    <a:lnTo>
                      <a:pt x="89" y="77"/>
                    </a:lnTo>
                    <a:lnTo>
                      <a:pt x="101" y="54"/>
                    </a:lnTo>
                    <a:lnTo>
                      <a:pt x="101" y="43"/>
                    </a:lnTo>
                    <a:lnTo>
                      <a:pt x="117" y="19"/>
                    </a:lnTo>
                    <a:lnTo>
                      <a:pt x="79" y="0"/>
                    </a:lnTo>
                    <a:lnTo>
                      <a:pt x="65" y="12"/>
                    </a:lnTo>
                    <a:lnTo>
                      <a:pt x="49" y="0"/>
                    </a:lnTo>
                    <a:lnTo>
                      <a:pt x="11" y="19"/>
                    </a:lnTo>
                    <a:lnTo>
                      <a:pt x="27" y="43"/>
                    </a:lnTo>
                    <a:lnTo>
                      <a:pt x="27" y="54"/>
                    </a:lnTo>
                    <a:lnTo>
                      <a:pt x="39" y="77"/>
                    </a:lnTo>
                    <a:lnTo>
                      <a:pt x="0" y="219"/>
                    </a:lnTo>
                    <a:lnTo>
                      <a:pt x="128" y="219"/>
                    </a:lnTo>
                  </a:path>
                </a:pathLst>
              </a:custGeom>
              <a:solidFill>
                <a:srgbClr val="FFFFFF"/>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8" name="Freeform 213"/>
              <p:cNvSpPr>
                <a:spLocks/>
              </p:cNvSpPr>
              <p:nvPr/>
            </p:nvSpPr>
            <p:spPr bwMode="auto">
              <a:xfrm>
                <a:off x="657" y="495"/>
                <a:ext cx="17" cy="113"/>
              </a:xfrm>
              <a:custGeom>
                <a:avLst/>
                <a:gdLst>
                  <a:gd name="T0" fmla="*/ 0 w 17"/>
                  <a:gd name="T1" fmla="*/ 23 h 113"/>
                  <a:gd name="T2" fmla="*/ 0 w 17"/>
                  <a:gd name="T3" fmla="*/ 106 h 113"/>
                  <a:gd name="T4" fmla="*/ 1 w 17"/>
                  <a:gd name="T5" fmla="*/ 108 h 113"/>
                  <a:gd name="T6" fmla="*/ 2 w 17"/>
                  <a:gd name="T7" fmla="*/ 109 h 113"/>
                  <a:gd name="T8" fmla="*/ 4 w 17"/>
                  <a:gd name="T9" fmla="*/ 111 h 113"/>
                  <a:gd name="T10" fmla="*/ 6 w 17"/>
                  <a:gd name="T11" fmla="*/ 111 h 113"/>
                  <a:gd name="T12" fmla="*/ 8 w 17"/>
                  <a:gd name="T13" fmla="*/ 112 h 113"/>
                  <a:gd name="T14" fmla="*/ 10 w 17"/>
                  <a:gd name="T15" fmla="*/ 111 h 113"/>
                  <a:gd name="T16" fmla="*/ 12 w 17"/>
                  <a:gd name="T17" fmla="*/ 111 h 113"/>
                  <a:gd name="T18" fmla="*/ 14 w 17"/>
                  <a:gd name="T19" fmla="*/ 109 h 113"/>
                  <a:gd name="T20" fmla="*/ 15 w 17"/>
                  <a:gd name="T21" fmla="*/ 108 h 113"/>
                  <a:gd name="T22" fmla="*/ 16 w 17"/>
                  <a:gd name="T23" fmla="*/ 106 h 113"/>
                  <a:gd name="T24" fmla="*/ 16 w 17"/>
                  <a:gd name="T25" fmla="*/ 0 h 113"/>
                  <a:gd name="T26" fmla="*/ 0 w 17"/>
                  <a:gd name="T27" fmla="*/ 2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13"/>
                  <a:gd name="T44" fmla="*/ 17 w 17"/>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13">
                    <a:moveTo>
                      <a:pt x="0" y="23"/>
                    </a:moveTo>
                    <a:lnTo>
                      <a:pt x="0" y="106"/>
                    </a:lnTo>
                    <a:lnTo>
                      <a:pt x="1" y="108"/>
                    </a:lnTo>
                    <a:lnTo>
                      <a:pt x="2" y="109"/>
                    </a:lnTo>
                    <a:lnTo>
                      <a:pt x="4" y="111"/>
                    </a:lnTo>
                    <a:lnTo>
                      <a:pt x="6" y="111"/>
                    </a:lnTo>
                    <a:lnTo>
                      <a:pt x="8" y="112"/>
                    </a:lnTo>
                    <a:lnTo>
                      <a:pt x="10" y="111"/>
                    </a:lnTo>
                    <a:lnTo>
                      <a:pt x="12" y="111"/>
                    </a:lnTo>
                    <a:lnTo>
                      <a:pt x="14" y="109"/>
                    </a:lnTo>
                    <a:lnTo>
                      <a:pt x="15" y="108"/>
                    </a:lnTo>
                    <a:lnTo>
                      <a:pt x="16" y="106"/>
                    </a:lnTo>
                    <a:lnTo>
                      <a:pt x="16" y="0"/>
                    </a:lnTo>
                    <a:lnTo>
                      <a:pt x="0" y="23"/>
                    </a:lnTo>
                  </a:path>
                </a:pathLst>
              </a:custGeom>
              <a:solidFill>
                <a:srgbClr val="FFFFFF"/>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9" name="Freeform 214"/>
              <p:cNvSpPr>
                <a:spLocks/>
              </p:cNvSpPr>
              <p:nvPr/>
            </p:nvSpPr>
            <p:spPr bwMode="auto">
              <a:xfrm>
                <a:off x="554" y="516"/>
                <a:ext cx="76" cy="81"/>
              </a:xfrm>
              <a:custGeom>
                <a:avLst/>
                <a:gdLst>
                  <a:gd name="T0" fmla="*/ 0 w 76"/>
                  <a:gd name="T1" fmla="*/ 59 h 81"/>
                  <a:gd name="T2" fmla="*/ 34 w 76"/>
                  <a:gd name="T3" fmla="*/ 0 h 81"/>
                  <a:gd name="T4" fmla="*/ 75 w 76"/>
                  <a:gd name="T5" fmla="*/ 21 h 81"/>
                  <a:gd name="T6" fmla="*/ 41 w 76"/>
                  <a:gd name="T7" fmla="*/ 80 h 81"/>
                  <a:gd name="T8" fmla="*/ 0 w 76"/>
                  <a:gd name="T9" fmla="*/ 59 h 81"/>
                  <a:gd name="T10" fmla="*/ 0 60000 65536"/>
                  <a:gd name="T11" fmla="*/ 0 60000 65536"/>
                  <a:gd name="T12" fmla="*/ 0 60000 65536"/>
                  <a:gd name="T13" fmla="*/ 0 60000 65536"/>
                  <a:gd name="T14" fmla="*/ 0 60000 65536"/>
                  <a:gd name="T15" fmla="*/ 0 w 76"/>
                  <a:gd name="T16" fmla="*/ 0 h 81"/>
                  <a:gd name="T17" fmla="*/ 76 w 76"/>
                  <a:gd name="T18" fmla="*/ 81 h 81"/>
                </a:gdLst>
                <a:ahLst/>
                <a:cxnLst>
                  <a:cxn ang="T10">
                    <a:pos x="T0" y="T1"/>
                  </a:cxn>
                  <a:cxn ang="T11">
                    <a:pos x="T2" y="T3"/>
                  </a:cxn>
                  <a:cxn ang="T12">
                    <a:pos x="T4" y="T5"/>
                  </a:cxn>
                  <a:cxn ang="T13">
                    <a:pos x="T6" y="T7"/>
                  </a:cxn>
                  <a:cxn ang="T14">
                    <a:pos x="T8" y="T9"/>
                  </a:cxn>
                </a:cxnLst>
                <a:rect l="T15" t="T16" r="T17" b="T18"/>
                <a:pathLst>
                  <a:path w="76" h="81">
                    <a:moveTo>
                      <a:pt x="0" y="59"/>
                    </a:moveTo>
                    <a:lnTo>
                      <a:pt x="34" y="0"/>
                    </a:lnTo>
                    <a:lnTo>
                      <a:pt x="75" y="21"/>
                    </a:lnTo>
                    <a:lnTo>
                      <a:pt x="41" y="80"/>
                    </a:lnTo>
                    <a:lnTo>
                      <a:pt x="0" y="59"/>
                    </a:lnTo>
                  </a:path>
                </a:pathLst>
              </a:custGeom>
              <a:solidFill>
                <a:srgbClr val="000000"/>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50" name="Freeform 215"/>
              <p:cNvSpPr>
                <a:spLocks/>
              </p:cNvSpPr>
              <p:nvPr/>
            </p:nvSpPr>
            <p:spPr bwMode="auto">
              <a:xfrm>
                <a:off x="554" y="495"/>
                <a:ext cx="71" cy="84"/>
              </a:xfrm>
              <a:custGeom>
                <a:avLst/>
                <a:gdLst>
                  <a:gd name="T0" fmla="*/ 13 w 71"/>
                  <a:gd name="T1" fmla="*/ 0 h 84"/>
                  <a:gd name="T2" fmla="*/ 0 w 71"/>
                  <a:gd name="T3" fmla="*/ 55 h 84"/>
                  <a:gd name="T4" fmla="*/ 61 w 71"/>
                  <a:gd name="T5" fmla="*/ 83 h 84"/>
                  <a:gd name="T6" fmla="*/ 67 w 71"/>
                  <a:gd name="T7" fmla="*/ 83 h 84"/>
                  <a:gd name="T8" fmla="*/ 70 w 71"/>
                  <a:gd name="T9" fmla="*/ 79 h 84"/>
                  <a:gd name="T10" fmla="*/ 70 w 71"/>
                  <a:gd name="T11" fmla="*/ 75 h 84"/>
                  <a:gd name="T12" fmla="*/ 67 w 71"/>
                  <a:gd name="T13" fmla="*/ 72 h 84"/>
                  <a:gd name="T14" fmla="*/ 20 w 71"/>
                  <a:gd name="T15" fmla="*/ 46 h 84"/>
                  <a:gd name="T16" fmla="*/ 29 w 71"/>
                  <a:gd name="T17" fmla="*/ 30 h 84"/>
                  <a:gd name="T18" fmla="*/ 29 w 71"/>
                  <a:gd name="T19" fmla="*/ 23 h 84"/>
                  <a:gd name="T20" fmla="*/ 13 w 71"/>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84"/>
                  <a:gd name="T35" fmla="*/ 71 w 71"/>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84">
                    <a:moveTo>
                      <a:pt x="13" y="0"/>
                    </a:moveTo>
                    <a:lnTo>
                      <a:pt x="0" y="55"/>
                    </a:lnTo>
                    <a:lnTo>
                      <a:pt x="61" y="83"/>
                    </a:lnTo>
                    <a:lnTo>
                      <a:pt x="67" y="83"/>
                    </a:lnTo>
                    <a:lnTo>
                      <a:pt x="70" y="79"/>
                    </a:lnTo>
                    <a:lnTo>
                      <a:pt x="70" y="75"/>
                    </a:lnTo>
                    <a:lnTo>
                      <a:pt x="67" y="72"/>
                    </a:lnTo>
                    <a:lnTo>
                      <a:pt x="20" y="46"/>
                    </a:lnTo>
                    <a:lnTo>
                      <a:pt x="29" y="30"/>
                    </a:lnTo>
                    <a:lnTo>
                      <a:pt x="29" y="23"/>
                    </a:lnTo>
                    <a:lnTo>
                      <a:pt x="13" y="0"/>
                    </a:lnTo>
                  </a:path>
                </a:pathLst>
              </a:custGeom>
              <a:solidFill>
                <a:srgbClr val="FFFFFF"/>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51" name="Freeform 216"/>
              <p:cNvSpPr>
                <a:spLocks/>
              </p:cNvSpPr>
              <p:nvPr/>
            </p:nvSpPr>
            <p:spPr bwMode="auto">
              <a:xfrm>
                <a:off x="598" y="473"/>
                <a:ext cx="24" cy="26"/>
              </a:xfrm>
              <a:custGeom>
                <a:avLst/>
                <a:gdLst>
                  <a:gd name="T0" fmla="*/ 23 w 24"/>
                  <a:gd name="T1" fmla="*/ 15 h 26"/>
                  <a:gd name="T2" fmla="*/ 4 w 24"/>
                  <a:gd name="T3" fmla="*/ 0 h 26"/>
                  <a:gd name="T4" fmla="*/ 0 w 24"/>
                  <a:gd name="T5" fmla="*/ 4 h 26"/>
                  <a:gd name="T6" fmla="*/ 12 w 24"/>
                  <a:gd name="T7" fmla="*/ 25 h 26"/>
                  <a:gd name="T8" fmla="*/ 23 w 24"/>
                  <a:gd name="T9" fmla="*/ 15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3" y="15"/>
                    </a:moveTo>
                    <a:lnTo>
                      <a:pt x="4" y="0"/>
                    </a:lnTo>
                    <a:lnTo>
                      <a:pt x="0" y="4"/>
                    </a:lnTo>
                    <a:lnTo>
                      <a:pt x="12" y="25"/>
                    </a:lnTo>
                    <a:lnTo>
                      <a:pt x="23" y="15"/>
                    </a:lnTo>
                  </a:path>
                </a:pathLst>
              </a:custGeom>
              <a:solidFill>
                <a:srgbClr val="000000"/>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52" name="Freeform 217"/>
              <p:cNvSpPr>
                <a:spLocks/>
              </p:cNvSpPr>
              <p:nvPr/>
            </p:nvSpPr>
            <p:spPr bwMode="auto">
              <a:xfrm>
                <a:off x="621" y="473"/>
                <a:ext cx="23" cy="26"/>
              </a:xfrm>
              <a:custGeom>
                <a:avLst/>
                <a:gdLst>
                  <a:gd name="T0" fmla="*/ 0 w 23"/>
                  <a:gd name="T1" fmla="*/ 15 h 26"/>
                  <a:gd name="T2" fmla="*/ 18 w 23"/>
                  <a:gd name="T3" fmla="*/ 0 h 26"/>
                  <a:gd name="T4" fmla="*/ 22 w 23"/>
                  <a:gd name="T5" fmla="*/ 4 h 26"/>
                  <a:gd name="T6" fmla="*/ 10 w 23"/>
                  <a:gd name="T7" fmla="*/ 25 h 26"/>
                  <a:gd name="T8" fmla="*/ 0 w 23"/>
                  <a:gd name="T9" fmla="*/ 15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0" y="15"/>
                    </a:moveTo>
                    <a:lnTo>
                      <a:pt x="18" y="0"/>
                    </a:lnTo>
                    <a:lnTo>
                      <a:pt x="22" y="4"/>
                    </a:lnTo>
                    <a:lnTo>
                      <a:pt x="10" y="25"/>
                    </a:lnTo>
                    <a:lnTo>
                      <a:pt x="0" y="15"/>
                    </a:lnTo>
                  </a:path>
                </a:pathLst>
              </a:custGeom>
              <a:solidFill>
                <a:srgbClr val="000000"/>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53" name="Freeform 218"/>
              <p:cNvSpPr>
                <a:spLocks/>
              </p:cNvSpPr>
              <p:nvPr/>
            </p:nvSpPr>
            <p:spPr bwMode="auto">
              <a:xfrm>
                <a:off x="597" y="383"/>
                <a:ext cx="48" cy="27"/>
              </a:xfrm>
              <a:custGeom>
                <a:avLst/>
                <a:gdLst>
                  <a:gd name="T0" fmla="*/ 37 w 48"/>
                  <a:gd name="T1" fmla="*/ 26 h 27"/>
                  <a:gd name="T2" fmla="*/ 47 w 48"/>
                  <a:gd name="T3" fmla="*/ 8 h 27"/>
                  <a:gd name="T4" fmla="*/ 43 w 48"/>
                  <a:gd name="T5" fmla="*/ 5 h 27"/>
                  <a:gd name="T6" fmla="*/ 38 w 48"/>
                  <a:gd name="T7" fmla="*/ 3 h 27"/>
                  <a:gd name="T8" fmla="*/ 34 w 48"/>
                  <a:gd name="T9" fmla="*/ 2 h 27"/>
                  <a:gd name="T10" fmla="*/ 29 w 48"/>
                  <a:gd name="T11" fmla="*/ 1 h 27"/>
                  <a:gd name="T12" fmla="*/ 24 w 48"/>
                  <a:gd name="T13" fmla="*/ 0 h 27"/>
                  <a:gd name="T14" fmla="*/ 19 w 48"/>
                  <a:gd name="T15" fmla="*/ 1 h 27"/>
                  <a:gd name="T16" fmla="*/ 14 w 48"/>
                  <a:gd name="T17" fmla="*/ 1 h 27"/>
                  <a:gd name="T18" fmla="*/ 10 w 48"/>
                  <a:gd name="T19" fmla="*/ 3 h 27"/>
                  <a:gd name="T20" fmla="*/ 5 w 48"/>
                  <a:gd name="T21" fmla="*/ 5 h 27"/>
                  <a:gd name="T22" fmla="*/ 1 w 48"/>
                  <a:gd name="T23" fmla="*/ 7 h 27"/>
                  <a:gd name="T24" fmla="*/ 0 w 48"/>
                  <a:gd name="T25" fmla="*/ 8 h 27"/>
                  <a:gd name="T26" fmla="*/ 10 w 48"/>
                  <a:gd name="T27" fmla="*/ 26 h 27"/>
                  <a:gd name="T28" fmla="*/ 37 w 48"/>
                  <a:gd name="T29" fmla="*/ 26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37" y="26"/>
                    </a:moveTo>
                    <a:lnTo>
                      <a:pt x="47" y="8"/>
                    </a:lnTo>
                    <a:lnTo>
                      <a:pt x="43" y="5"/>
                    </a:lnTo>
                    <a:lnTo>
                      <a:pt x="38" y="3"/>
                    </a:lnTo>
                    <a:lnTo>
                      <a:pt x="34" y="2"/>
                    </a:lnTo>
                    <a:lnTo>
                      <a:pt x="29" y="1"/>
                    </a:lnTo>
                    <a:lnTo>
                      <a:pt x="24" y="0"/>
                    </a:lnTo>
                    <a:lnTo>
                      <a:pt x="19" y="1"/>
                    </a:lnTo>
                    <a:lnTo>
                      <a:pt x="14" y="1"/>
                    </a:lnTo>
                    <a:lnTo>
                      <a:pt x="10" y="3"/>
                    </a:lnTo>
                    <a:lnTo>
                      <a:pt x="5" y="5"/>
                    </a:lnTo>
                    <a:lnTo>
                      <a:pt x="1" y="7"/>
                    </a:lnTo>
                    <a:lnTo>
                      <a:pt x="0" y="8"/>
                    </a:lnTo>
                    <a:lnTo>
                      <a:pt x="10" y="26"/>
                    </a:lnTo>
                    <a:lnTo>
                      <a:pt x="37" y="26"/>
                    </a:lnTo>
                  </a:path>
                </a:pathLst>
              </a:custGeom>
              <a:solidFill>
                <a:srgbClr val="FFFFFF"/>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54" name="Freeform 219"/>
              <p:cNvSpPr>
                <a:spLocks/>
              </p:cNvSpPr>
              <p:nvPr/>
            </p:nvSpPr>
            <p:spPr bwMode="auto">
              <a:xfrm>
                <a:off x="585" y="404"/>
                <a:ext cx="72" cy="63"/>
              </a:xfrm>
              <a:custGeom>
                <a:avLst/>
                <a:gdLst>
                  <a:gd name="T0" fmla="*/ 36 w 72"/>
                  <a:gd name="T1" fmla="*/ 62 h 63"/>
                  <a:gd name="T2" fmla="*/ 71 w 72"/>
                  <a:gd name="T3" fmla="*/ 50 h 63"/>
                  <a:gd name="T4" fmla="*/ 57 w 72"/>
                  <a:gd name="T5" fmla="*/ 13 h 63"/>
                  <a:gd name="T6" fmla="*/ 55 w 72"/>
                  <a:gd name="T7" fmla="*/ 10 h 63"/>
                  <a:gd name="T8" fmla="*/ 53 w 72"/>
                  <a:gd name="T9" fmla="*/ 7 h 63"/>
                  <a:gd name="T10" fmla="*/ 50 w 72"/>
                  <a:gd name="T11" fmla="*/ 4 h 63"/>
                  <a:gd name="T12" fmla="*/ 46 w 72"/>
                  <a:gd name="T13" fmla="*/ 3 h 63"/>
                  <a:gd name="T14" fmla="*/ 43 w 72"/>
                  <a:gd name="T15" fmla="*/ 1 h 63"/>
                  <a:gd name="T16" fmla="*/ 39 w 72"/>
                  <a:gd name="T17" fmla="*/ 1 h 63"/>
                  <a:gd name="T18" fmla="*/ 36 w 72"/>
                  <a:gd name="T19" fmla="*/ 0 h 63"/>
                  <a:gd name="T20" fmla="*/ 32 w 72"/>
                  <a:gd name="T21" fmla="*/ 0 h 63"/>
                  <a:gd name="T22" fmla="*/ 28 w 72"/>
                  <a:gd name="T23" fmla="*/ 1 h 63"/>
                  <a:gd name="T24" fmla="*/ 25 w 72"/>
                  <a:gd name="T25" fmla="*/ 3 h 63"/>
                  <a:gd name="T26" fmla="*/ 21 w 72"/>
                  <a:gd name="T27" fmla="*/ 4 h 63"/>
                  <a:gd name="T28" fmla="*/ 19 w 72"/>
                  <a:gd name="T29" fmla="*/ 7 h 63"/>
                  <a:gd name="T30" fmla="*/ 16 w 72"/>
                  <a:gd name="T31" fmla="*/ 10 h 63"/>
                  <a:gd name="T32" fmla="*/ 14 w 72"/>
                  <a:gd name="T33" fmla="*/ 13 h 63"/>
                  <a:gd name="T34" fmla="*/ 0 w 72"/>
                  <a:gd name="T35" fmla="*/ 50 h 63"/>
                  <a:gd name="T36" fmla="*/ 36 w 72"/>
                  <a:gd name="T37" fmla="*/ 6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63"/>
                  <a:gd name="T59" fmla="*/ 72 w 72"/>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63">
                    <a:moveTo>
                      <a:pt x="36" y="62"/>
                    </a:moveTo>
                    <a:lnTo>
                      <a:pt x="71" y="50"/>
                    </a:lnTo>
                    <a:lnTo>
                      <a:pt x="57" y="13"/>
                    </a:lnTo>
                    <a:lnTo>
                      <a:pt x="55" y="10"/>
                    </a:lnTo>
                    <a:lnTo>
                      <a:pt x="53" y="7"/>
                    </a:lnTo>
                    <a:lnTo>
                      <a:pt x="50" y="4"/>
                    </a:lnTo>
                    <a:lnTo>
                      <a:pt x="46" y="3"/>
                    </a:lnTo>
                    <a:lnTo>
                      <a:pt x="43" y="1"/>
                    </a:lnTo>
                    <a:lnTo>
                      <a:pt x="39" y="1"/>
                    </a:lnTo>
                    <a:lnTo>
                      <a:pt x="36" y="0"/>
                    </a:lnTo>
                    <a:lnTo>
                      <a:pt x="32" y="0"/>
                    </a:lnTo>
                    <a:lnTo>
                      <a:pt x="28" y="1"/>
                    </a:lnTo>
                    <a:lnTo>
                      <a:pt x="25" y="3"/>
                    </a:lnTo>
                    <a:lnTo>
                      <a:pt x="21" y="4"/>
                    </a:lnTo>
                    <a:lnTo>
                      <a:pt x="19" y="7"/>
                    </a:lnTo>
                    <a:lnTo>
                      <a:pt x="16" y="10"/>
                    </a:lnTo>
                    <a:lnTo>
                      <a:pt x="14" y="13"/>
                    </a:lnTo>
                    <a:lnTo>
                      <a:pt x="0" y="50"/>
                    </a:lnTo>
                    <a:lnTo>
                      <a:pt x="36" y="62"/>
                    </a:lnTo>
                  </a:path>
                </a:pathLst>
              </a:custGeom>
              <a:solidFill>
                <a:srgbClr val="000000"/>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55" name="Freeform 220"/>
              <p:cNvSpPr>
                <a:spLocks/>
              </p:cNvSpPr>
              <p:nvPr/>
            </p:nvSpPr>
            <p:spPr bwMode="auto">
              <a:xfrm>
                <a:off x="604" y="428"/>
                <a:ext cx="34" cy="40"/>
              </a:xfrm>
              <a:custGeom>
                <a:avLst/>
                <a:gdLst>
                  <a:gd name="T0" fmla="*/ 33 w 34"/>
                  <a:gd name="T1" fmla="*/ 14 h 40"/>
                  <a:gd name="T2" fmla="*/ 33 w 34"/>
                  <a:gd name="T3" fmla="*/ 11 h 40"/>
                  <a:gd name="T4" fmla="*/ 32 w 34"/>
                  <a:gd name="T5" fmla="*/ 7 h 40"/>
                  <a:gd name="T6" fmla="*/ 31 w 34"/>
                  <a:gd name="T7" fmla="*/ 3 h 40"/>
                  <a:gd name="T8" fmla="*/ 30 w 34"/>
                  <a:gd name="T9" fmla="*/ 0 h 40"/>
                  <a:gd name="T10" fmla="*/ 3 w 34"/>
                  <a:gd name="T11" fmla="*/ 0 h 40"/>
                  <a:gd name="T12" fmla="*/ 1 w 34"/>
                  <a:gd name="T13" fmla="*/ 4 h 40"/>
                  <a:gd name="T14" fmla="*/ 1 w 34"/>
                  <a:gd name="T15" fmla="*/ 8 h 40"/>
                  <a:gd name="T16" fmla="*/ 0 w 34"/>
                  <a:gd name="T17" fmla="*/ 11 h 40"/>
                  <a:gd name="T18" fmla="*/ 0 w 34"/>
                  <a:gd name="T19" fmla="*/ 15 h 40"/>
                  <a:gd name="T20" fmla="*/ 0 w 34"/>
                  <a:gd name="T21" fmla="*/ 19 h 40"/>
                  <a:gd name="T22" fmla="*/ 1 w 34"/>
                  <a:gd name="T23" fmla="*/ 22 h 40"/>
                  <a:gd name="T24" fmla="*/ 2 w 34"/>
                  <a:gd name="T25" fmla="*/ 26 h 40"/>
                  <a:gd name="T26" fmla="*/ 3 w 34"/>
                  <a:gd name="T27" fmla="*/ 29 h 40"/>
                  <a:gd name="T28" fmla="*/ 5 w 34"/>
                  <a:gd name="T29" fmla="*/ 32 h 40"/>
                  <a:gd name="T30" fmla="*/ 7 w 34"/>
                  <a:gd name="T31" fmla="*/ 34 h 40"/>
                  <a:gd name="T32" fmla="*/ 9 w 34"/>
                  <a:gd name="T33" fmla="*/ 36 h 40"/>
                  <a:gd name="T34" fmla="*/ 11 w 34"/>
                  <a:gd name="T35" fmla="*/ 38 h 40"/>
                  <a:gd name="T36" fmla="*/ 14 w 34"/>
                  <a:gd name="T37" fmla="*/ 39 h 40"/>
                  <a:gd name="T38" fmla="*/ 16 w 34"/>
                  <a:gd name="T39" fmla="*/ 39 h 40"/>
                  <a:gd name="T40" fmla="*/ 18 w 34"/>
                  <a:gd name="T41" fmla="*/ 39 h 40"/>
                  <a:gd name="T42" fmla="*/ 21 w 34"/>
                  <a:gd name="T43" fmla="*/ 38 h 40"/>
                  <a:gd name="T44" fmla="*/ 23 w 34"/>
                  <a:gd name="T45" fmla="*/ 37 h 40"/>
                  <a:gd name="T46" fmla="*/ 26 w 34"/>
                  <a:gd name="T47" fmla="*/ 35 h 40"/>
                  <a:gd name="T48" fmla="*/ 28 w 34"/>
                  <a:gd name="T49" fmla="*/ 33 h 40"/>
                  <a:gd name="T50" fmla="*/ 29 w 34"/>
                  <a:gd name="T51" fmla="*/ 30 h 40"/>
                  <a:gd name="T52" fmla="*/ 31 w 34"/>
                  <a:gd name="T53" fmla="*/ 27 h 40"/>
                  <a:gd name="T54" fmla="*/ 32 w 34"/>
                  <a:gd name="T55" fmla="*/ 24 h 40"/>
                  <a:gd name="T56" fmla="*/ 33 w 34"/>
                  <a:gd name="T57" fmla="*/ 20 h 40"/>
                  <a:gd name="T58" fmla="*/ 33 w 34"/>
                  <a:gd name="T59" fmla="*/ 17 h 40"/>
                  <a:gd name="T60" fmla="*/ 33 w 34"/>
                  <a:gd name="T61" fmla="*/ 14 h 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40"/>
                  <a:gd name="T95" fmla="*/ 34 w 34"/>
                  <a:gd name="T96" fmla="*/ 40 h 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40">
                    <a:moveTo>
                      <a:pt x="33" y="14"/>
                    </a:moveTo>
                    <a:lnTo>
                      <a:pt x="33" y="11"/>
                    </a:lnTo>
                    <a:lnTo>
                      <a:pt x="32" y="7"/>
                    </a:lnTo>
                    <a:lnTo>
                      <a:pt x="31" y="3"/>
                    </a:lnTo>
                    <a:lnTo>
                      <a:pt x="30" y="0"/>
                    </a:lnTo>
                    <a:lnTo>
                      <a:pt x="3" y="0"/>
                    </a:lnTo>
                    <a:lnTo>
                      <a:pt x="1" y="4"/>
                    </a:lnTo>
                    <a:lnTo>
                      <a:pt x="1" y="8"/>
                    </a:lnTo>
                    <a:lnTo>
                      <a:pt x="0" y="11"/>
                    </a:lnTo>
                    <a:lnTo>
                      <a:pt x="0" y="15"/>
                    </a:lnTo>
                    <a:lnTo>
                      <a:pt x="0" y="19"/>
                    </a:lnTo>
                    <a:lnTo>
                      <a:pt x="1" y="22"/>
                    </a:lnTo>
                    <a:lnTo>
                      <a:pt x="2" y="26"/>
                    </a:lnTo>
                    <a:lnTo>
                      <a:pt x="3" y="29"/>
                    </a:lnTo>
                    <a:lnTo>
                      <a:pt x="5" y="32"/>
                    </a:lnTo>
                    <a:lnTo>
                      <a:pt x="7" y="34"/>
                    </a:lnTo>
                    <a:lnTo>
                      <a:pt x="9" y="36"/>
                    </a:lnTo>
                    <a:lnTo>
                      <a:pt x="11" y="38"/>
                    </a:lnTo>
                    <a:lnTo>
                      <a:pt x="14" y="39"/>
                    </a:lnTo>
                    <a:lnTo>
                      <a:pt x="16" y="39"/>
                    </a:lnTo>
                    <a:lnTo>
                      <a:pt x="18" y="39"/>
                    </a:lnTo>
                    <a:lnTo>
                      <a:pt x="21" y="38"/>
                    </a:lnTo>
                    <a:lnTo>
                      <a:pt x="23" y="37"/>
                    </a:lnTo>
                    <a:lnTo>
                      <a:pt x="26" y="35"/>
                    </a:lnTo>
                    <a:lnTo>
                      <a:pt x="28" y="33"/>
                    </a:lnTo>
                    <a:lnTo>
                      <a:pt x="29" y="30"/>
                    </a:lnTo>
                    <a:lnTo>
                      <a:pt x="31" y="27"/>
                    </a:lnTo>
                    <a:lnTo>
                      <a:pt x="32" y="24"/>
                    </a:lnTo>
                    <a:lnTo>
                      <a:pt x="33" y="20"/>
                    </a:lnTo>
                    <a:lnTo>
                      <a:pt x="33" y="17"/>
                    </a:lnTo>
                    <a:lnTo>
                      <a:pt x="33" y="14"/>
                    </a:lnTo>
                  </a:path>
                </a:pathLst>
              </a:custGeom>
              <a:solidFill>
                <a:srgbClr val="FFC98E"/>
              </a:solidFill>
              <a:ln w="12700" cap="rnd">
                <a:solidFill>
                  <a:srgbClr val="000000"/>
                </a:solidFill>
                <a:round/>
                <a:headEnd type="none" w="sm" len="sm"/>
                <a:tailEnd type="none" w="sm" len="sm"/>
              </a:ln>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grpSp>
        <p:grpSp>
          <p:nvGrpSpPr>
            <p:cNvPr id="33" name="Group 312"/>
            <p:cNvGrpSpPr>
              <a:grpSpLocks/>
            </p:cNvGrpSpPr>
            <p:nvPr/>
          </p:nvGrpSpPr>
          <p:grpSpPr bwMode="auto">
            <a:xfrm>
              <a:off x="1474" y="1517"/>
              <a:ext cx="116" cy="360"/>
              <a:chOff x="2536" y="1814"/>
              <a:chExt cx="159" cy="657"/>
            </a:xfrm>
          </p:grpSpPr>
          <p:sp>
            <p:nvSpPr>
              <p:cNvPr id="34" name="Freeform 313"/>
              <p:cNvSpPr>
                <a:spLocks/>
              </p:cNvSpPr>
              <p:nvPr/>
            </p:nvSpPr>
            <p:spPr bwMode="auto">
              <a:xfrm>
                <a:off x="2568" y="2259"/>
                <a:ext cx="85" cy="193"/>
              </a:xfrm>
              <a:custGeom>
                <a:avLst/>
                <a:gdLst>
                  <a:gd name="T0" fmla="*/ 18 w 85"/>
                  <a:gd name="T1" fmla="*/ 0 h 193"/>
                  <a:gd name="T2" fmla="*/ 16 w 85"/>
                  <a:gd name="T3" fmla="*/ 23 h 193"/>
                  <a:gd name="T4" fmla="*/ 15 w 85"/>
                  <a:gd name="T5" fmla="*/ 49 h 193"/>
                  <a:gd name="T6" fmla="*/ 15 w 85"/>
                  <a:gd name="T7" fmla="*/ 74 h 193"/>
                  <a:gd name="T8" fmla="*/ 16 w 85"/>
                  <a:gd name="T9" fmla="*/ 98 h 193"/>
                  <a:gd name="T10" fmla="*/ 17 w 85"/>
                  <a:gd name="T11" fmla="*/ 117 h 193"/>
                  <a:gd name="T12" fmla="*/ 17 w 85"/>
                  <a:gd name="T13" fmla="*/ 141 h 193"/>
                  <a:gd name="T14" fmla="*/ 15 w 85"/>
                  <a:gd name="T15" fmla="*/ 151 h 193"/>
                  <a:gd name="T16" fmla="*/ 4 w 85"/>
                  <a:gd name="T17" fmla="*/ 180 h 193"/>
                  <a:gd name="T18" fmla="*/ 0 w 85"/>
                  <a:gd name="T19" fmla="*/ 191 h 193"/>
                  <a:gd name="T20" fmla="*/ 18 w 85"/>
                  <a:gd name="T21" fmla="*/ 192 h 193"/>
                  <a:gd name="T22" fmla="*/ 26 w 85"/>
                  <a:gd name="T23" fmla="*/ 178 h 193"/>
                  <a:gd name="T24" fmla="*/ 31 w 85"/>
                  <a:gd name="T25" fmla="*/ 163 h 193"/>
                  <a:gd name="T26" fmla="*/ 34 w 85"/>
                  <a:gd name="T27" fmla="*/ 139 h 193"/>
                  <a:gd name="T28" fmla="*/ 44 w 85"/>
                  <a:gd name="T29" fmla="*/ 74 h 193"/>
                  <a:gd name="T30" fmla="*/ 48 w 85"/>
                  <a:gd name="T31" fmla="*/ 56 h 193"/>
                  <a:gd name="T32" fmla="*/ 45 w 85"/>
                  <a:gd name="T33" fmla="*/ 91 h 193"/>
                  <a:gd name="T34" fmla="*/ 48 w 85"/>
                  <a:gd name="T35" fmla="*/ 113 h 193"/>
                  <a:gd name="T36" fmla="*/ 49 w 85"/>
                  <a:gd name="T37" fmla="*/ 133 h 193"/>
                  <a:gd name="T38" fmla="*/ 47 w 85"/>
                  <a:gd name="T39" fmla="*/ 152 h 193"/>
                  <a:gd name="T40" fmla="*/ 49 w 85"/>
                  <a:gd name="T41" fmla="*/ 160 h 193"/>
                  <a:gd name="T42" fmla="*/ 60 w 85"/>
                  <a:gd name="T43" fmla="*/ 188 h 193"/>
                  <a:gd name="T44" fmla="*/ 71 w 85"/>
                  <a:gd name="T45" fmla="*/ 189 h 193"/>
                  <a:gd name="T46" fmla="*/ 76 w 85"/>
                  <a:gd name="T47" fmla="*/ 189 h 193"/>
                  <a:gd name="T48" fmla="*/ 82 w 85"/>
                  <a:gd name="T49" fmla="*/ 183 h 193"/>
                  <a:gd name="T50" fmla="*/ 67 w 85"/>
                  <a:gd name="T51" fmla="*/ 152 h 193"/>
                  <a:gd name="T52" fmla="*/ 74 w 85"/>
                  <a:gd name="T53" fmla="*/ 86 h 193"/>
                  <a:gd name="T54" fmla="*/ 77 w 85"/>
                  <a:gd name="T55" fmla="*/ 55 h 193"/>
                  <a:gd name="T56" fmla="*/ 84 w 85"/>
                  <a:gd name="T57" fmla="*/ 2 h 193"/>
                  <a:gd name="T58" fmla="*/ 18 w 85"/>
                  <a:gd name="T59" fmla="*/ 0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193"/>
                  <a:gd name="T92" fmla="*/ 85 w 85"/>
                  <a:gd name="T93" fmla="*/ 193 h 1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193">
                    <a:moveTo>
                      <a:pt x="18" y="0"/>
                    </a:moveTo>
                    <a:lnTo>
                      <a:pt x="16" y="23"/>
                    </a:lnTo>
                    <a:lnTo>
                      <a:pt x="15" y="49"/>
                    </a:lnTo>
                    <a:lnTo>
                      <a:pt x="15" y="74"/>
                    </a:lnTo>
                    <a:lnTo>
                      <a:pt x="16" y="98"/>
                    </a:lnTo>
                    <a:lnTo>
                      <a:pt x="17" y="117"/>
                    </a:lnTo>
                    <a:lnTo>
                      <a:pt x="17" y="141"/>
                    </a:lnTo>
                    <a:lnTo>
                      <a:pt x="15" y="151"/>
                    </a:lnTo>
                    <a:lnTo>
                      <a:pt x="4" y="180"/>
                    </a:lnTo>
                    <a:lnTo>
                      <a:pt x="0" y="191"/>
                    </a:lnTo>
                    <a:lnTo>
                      <a:pt x="18" y="192"/>
                    </a:lnTo>
                    <a:lnTo>
                      <a:pt x="26" y="178"/>
                    </a:lnTo>
                    <a:lnTo>
                      <a:pt x="31" y="163"/>
                    </a:lnTo>
                    <a:lnTo>
                      <a:pt x="34" y="139"/>
                    </a:lnTo>
                    <a:lnTo>
                      <a:pt x="44" y="74"/>
                    </a:lnTo>
                    <a:lnTo>
                      <a:pt x="48" y="56"/>
                    </a:lnTo>
                    <a:lnTo>
                      <a:pt x="45" y="91"/>
                    </a:lnTo>
                    <a:lnTo>
                      <a:pt x="48" y="113"/>
                    </a:lnTo>
                    <a:lnTo>
                      <a:pt x="49" y="133"/>
                    </a:lnTo>
                    <a:lnTo>
                      <a:pt x="47" y="152"/>
                    </a:lnTo>
                    <a:lnTo>
                      <a:pt x="49" y="160"/>
                    </a:lnTo>
                    <a:lnTo>
                      <a:pt x="60" y="188"/>
                    </a:lnTo>
                    <a:lnTo>
                      <a:pt x="71" y="189"/>
                    </a:lnTo>
                    <a:lnTo>
                      <a:pt x="76" y="189"/>
                    </a:lnTo>
                    <a:lnTo>
                      <a:pt x="82" y="183"/>
                    </a:lnTo>
                    <a:lnTo>
                      <a:pt x="67" y="152"/>
                    </a:lnTo>
                    <a:lnTo>
                      <a:pt x="74" y="86"/>
                    </a:lnTo>
                    <a:lnTo>
                      <a:pt x="77" y="55"/>
                    </a:lnTo>
                    <a:lnTo>
                      <a:pt x="84" y="2"/>
                    </a:lnTo>
                    <a:lnTo>
                      <a:pt x="18" y="0"/>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grpSp>
            <p:nvGrpSpPr>
              <p:cNvPr id="35" name="Group 314"/>
              <p:cNvGrpSpPr>
                <a:grpSpLocks/>
              </p:cNvGrpSpPr>
              <p:nvPr/>
            </p:nvGrpSpPr>
            <p:grpSpPr bwMode="auto">
              <a:xfrm>
                <a:off x="2538" y="2022"/>
                <a:ext cx="153" cy="191"/>
                <a:chOff x="2538" y="2022"/>
                <a:chExt cx="153" cy="191"/>
              </a:xfrm>
            </p:grpSpPr>
            <p:sp>
              <p:nvSpPr>
                <p:cNvPr id="42" name="Freeform 315"/>
                <p:cNvSpPr>
                  <a:spLocks/>
                </p:cNvSpPr>
                <p:nvPr/>
              </p:nvSpPr>
              <p:spPr bwMode="auto">
                <a:xfrm>
                  <a:off x="2538" y="2027"/>
                  <a:ext cx="42" cy="186"/>
                </a:xfrm>
                <a:custGeom>
                  <a:avLst/>
                  <a:gdLst>
                    <a:gd name="T0" fmla="*/ 2 w 42"/>
                    <a:gd name="T1" fmla="*/ 0 h 186"/>
                    <a:gd name="T2" fmla="*/ 0 w 42"/>
                    <a:gd name="T3" fmla="*/ 42 h 186"/>
                    <a:gd name="T4" fmla="*/ 6 w 42"/>
                    <a:gd name="T5" fmla="*/ 100 h 186"/>
                    <a:gd name="T6" fmla="*/ 12 w 42"/>
                    <a:gd name="T7" fmla="*/ 149 h 186"/>
                    <a:gd name="T8" fmla="*/ 22 w 42"/>
                    <a:gd name="T9" fmla="*/ 180 h 186"/>
                    <a:gd name="T10" fmla="*/ 27 w 42"/>
                    <a:gd name="T11" fmla="*/ 185 h 186"/>
                    <a:gd name="T12" fmla="*/ 30 w 42"/>
                    <a:gd name="T13" fmla="*/ 177 h 186"/>
                    <a:gd name="T14" fmla="*/ 32 w 42"/>
                    <a:gd name="T15" fmla="*/ 156 h 186"/>
                    <a:gd name="T16" fmla="*/ 41 w 42"/>
                    <a:gd name="T17" fmla="*/ 150 h 186"/>
                    <a:gd name="T18" fmla="*/ 29 w 42"/>
                    <a:gd name="T19" fmla="*/ 133 h 186"/>
                    <a:gd name="T20" fmla="*/ 20 w 42"/>
                    <a:gd name="T21" fmla="*/ 123 h 186"/>
                    <a:gd name="T22" fmla="*/ 21 w 42"/>
                    <a:gd name="T23" fmla="*/ 38 h 186"/>
                    <a:gd name="T24" fmla="*/ 26 w 42"/>
                    <a:gd name="T25" fmla="*/ 4 h 186"/>
                    <a:gd name="T26" fmla="*/ 2 w 42"/>
                    <a:gd name="T27" fmla="*/ 0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86"/>
                    <a:gd name="T44" fmla="*/ 42 w 42"/>
                    <a:gd name="T45" fmla="*/ 186 h 1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86">
                      <a:moveTo>
                        <a:pt x="2" y="0"/>
                      </a:moveTo>
                      <a:lnTo>
                        <a:pt x="0" y="42"/>
                      </a:lnTo>
                      <a:lnTo>
                        <a:pt x="6" y="100"/>
                      </a:lnTo>
                      <a:lnTo>
                        <a:pt x="12" y="149"/>
                      </a:lnTo>
                      <a:lnTo>
                        <a:pt x="22" y="180"/>
                      </a:lnTo>
                      <a:lnTo>
                        <a:pt x="27" y="185"/>
                      </a:lnTo>
                      <a:lnTo>
                        <a:pt x="30" y="177"/>
                      </a:lnTo>
                      <a:lnTo>
                        <a:pt x="32" y="156"/>
                      </a:lnTo>
                      <a:lnTo>
                        <a:pt x="41" y="150"/>
                      </a:lnTo>
                      <a:lnTo>
                        <a:pt x="29" y="133"/>
                      </a:lnTo>
                      <a:lnTo>
                        <a:pt x="20" y="123"/>
                      </a:lnTo>
                      <a:lnTo>
                        <a:pt x="21" y="38"/>
                      </a:lnTo>
                      <a:lnTo>
                        <a:pt x="26" y="4"/>
                      </a:lnTo>
                      <a:lnTo>
                        <a:pt x="2" y="0"/>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3" name="Freeform 316"/>
                <p:cNvSpPr>
                  <a:spLocks/>
                </p:cNvSpPr>
                <p:nvPr/>
              </p:nvSpPr>
              <p:spPr bwMode="auto">
                <a:xfrm>
                  <a:off x="2654" y="2022"/>
                  <a:ext cx="37" cy="174"/>
                </a:xfrm>
                <a:custGeom>
                  <a:avLst/>
                  <a:gdLst>
                    <a:gd name="T0" fmla="*/ 10 w 37"/>
                    <a:gd name="T1" fmla="*/ 5 h 174"/>
                    <a:gd name="T2" fmla="*/ 15 w 37"/>
                    <a:gd name="T3" fmla="*/ 36 h 174"/>
                    <a:gd name="T4" fmla="*/ 15 w 37"/>
                    <a:gd name="T5" fmla="*/ 110 h 174"/>
                    <a:gd name="T6" fmla="*/ 0 w 37"/>
                    <a:gd name="T7" fmla="*/ 141 h 174"/>
                    <a:gd name="T8" fmla="*/ 3 w 37"/>
                    <a:gd name="T9" fmla="*/ 144 h 174"/>
                    <a:gd name="T10" fmla="*/ 0 w 37"/>
                    <a:gd name="T11" fmla="*/ 160 h 174"/>
                    <a:gd name="T12" fmla="*/ 3 w 37"/>
                    <a:gd name="T13" fmla="*/ 173 h 174"/>
                    <a:gd name="T14" fmla="*/ 15 w 37"/>
                    <a:gd name="T15" fmla="*/ 152 h 174"/>
                    <a:gd name="T16" fmla="*/ 26 w 37"/>
                    <a:gd name="T17" fmla="*/ 114 h 174"/>
                    <a:gd name="T18" fmla="*/ 36 w 37"/>
                    <a:gd name="T19" fmla="*/ 29 h 174"/>
                    <a:gd name="T20" fmla="*/ 31 w 37"/>
                    <a:gd name="T21" fmla="*/ 0 h 174"/>
                    <a:gd name="T22" fmla="*/ 10 w 37"/>
                    <a:gd name="T23" fmla="*/ 5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74"/>
                    <a:gd name="T38" fmla="*/ 37 w 37"/>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74">
                      <a:moveTo>
                        <a:pt x="10" y="5"/>
                      </a:moveTo>
                      <a:lnTo>
                        <a:pt x="15" y="36"/>
                      </a:lnTo>
                      <a:lnTo>
                        <a:pt x="15" y="110"/>
                      </a:lnTo>
                      <a:lnTo>
                        <a:pt x="0" y="141"/>
                      </a:lnTo>
                      <a:lnTo>
                        <a:pt x="3" y="144"/>
                      </a:lnTo>
                      <a:lnTo>
                        <a:pt x="0" y="160"/>
                      </a:lnTo>
                      <a:lnTo>
                        <a:pt x="3" y="173"/>
                      </a:lnTo>
                      <a:lnTo>
                        <a:pt x="15" y="152"/>
                      </a:lnTo>
                      <a:lnTo>
                        <a:pt x="26" y="114"/>
                      </a:lnTo>
                      <a:lnTo>
                        <a:pt x="36" y="29"/>
                      </a:lnTo>
                      <a:lnTo>
                        <a:pt x="31" y="0"/>
                      </a:lnTo>
                      <a:lnTo>
                        <a:pt x="10" y="5"/>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grpSp>
          <p:sp>
            <p:nvSpPr>
              <p:cNvPr id="36" name="Freeform 317"/>
              <p:cNvSpPr>
                <a:spLocks/>
              </p:cNvSpPr>
              <p:nvPr/>
            </p:nvSpPr>
            <p:spPr bwMode="auto">
              <a:xfrm>
                <a:off x="2593" y="1827"/>
                <a:ext cx="53" cy="88"/>
              </a:xfrm>
              <a:custGeom>
                <a:avLst/>
                <a:gdLst>
                  <a:gd name="T0" fmla="*/ 8 w 53"/>
                  <a:gd name="T1" fmla="*/ 87 h 88"/>
                  <a:gd name="T2" fmla="*/ 8 w 53"/>
                  <a:gd name="T3" fmla="*/ 74 h 88"/>
                  <a:gd name="T4" fmla="*/ 2 w 53"/>
                  <a:gd name="T5" fmla="*/ 58 h 88"/>
                  <a:gd name="T6" fmla="*/ 0 w 53"/>
                  <a:gd name="T7" fmla="*/ 48 h 88"/>
                  <a:gd name="T8" fmla="*/ 0 w 53"/>
                  <a:gd name="T9" fmla="*/ 40 h 88"/>
                  <a:gd name="T10" fmla="*/ 0 w 53"/>
                  <a:gd name="T11" fmla="*/ 29 h 88"/>
                  <a:gd name="T12" fmla="*/ 2 w 53"/>
                  <a:gd name="T13" fmla="*/ 19 h 88"/>
                  <a:gd name="T14" fmla="*/ 4 w 53"/>
                  <a:gd name="T15" fmla="*/ 13 h 88"/>
                  <a:gd name="T16" fmla="*/ 8 w 53"/>
                  <a:gd name="T17" fmla="*/ 8 h 88"/>
                  <a:gd name="T18" fmla="*/ 13 w 53"/>
                  <a:gd name="T19" fmla="*/ 3 h 88"/>
                  <a:gd name="T20" fmla="*/ 20 w 53"/>
                  <a:gd name="T21" fmla="*/ 0 h 88"/>
                  <a:gd name="T22" fmla="*/ 28 w 53"/>
                  <a:gd name="T23" fmla="*/ 0 h 88"/>
                  <a:gd name="T24" fmla="*/ 35 w 53"/>
                  <a:gd name="T25" fmla="*/ 1 h 88"/>
                  <a:gd name="T26" fmla="*/ 42 w 53"/>
                  <a:gd name="T27" fmla="*/ 3 h 88"/>
                  <a:gd name="T28" fmla="*/ 46 w 53"/>
                  <a:gd name="T29" fmla="*/ 8 h 88"/>
                  <a:gd name="T30" fmla="*/ 50 w 53"/>
                  <a:gd name="T31" fmla="*/ 13 h 88"/>
                  <a:gd name="T32" fmla="*/ 52 w 53"/>
                  <a:gd name="T33" fmla="*/ 20 h 88"/>
                  <a:gd name="T34" fmla="*/ 52 w 53"/>
                  <a:gd name="T35" fmla="*/ 35 h 88"/>
                  <a:gd name="T36" fmla="*/ 50 w 53"/>
                  <a:gd name="T37" fmla="*/ 47 h 88"/>
                  <a:gd name="T38" fmla="*/ 48 w 53"/>
                  <a:gd name="T39" fmla="*/ 60 h 88"/>
                  <a:gd name="T40" fmla="*/ 44 w 53"/>
                  <a:gd name="T41" fmla="*/ 66 h 88"/>
                  <a:gd name="T42" fmla="*/ 40 w 53"/>
                  <a:gd name="T43" fmla="*/ 72 h 88"/>
                  <a:gd name="T44" fmla="*/ 38 w 53"/>
                  <a:gd name="T45" fmla="*/ 76 h 88"/>
                  <a:gd name="T46" fmla="*/ 36 w 53"/>
                  <a:gd name="T47" fmla="*/ 87 h 88"/>
                  <a:gd name="T48" fmla="*/ 8 w 53"/>
                  <a:gd name="T49" fmla="*/ 87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88"/>
                  <a:gd name="T77" fmla="*/ 53 w 53"/>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88">
                    <a:moveTo>
                      <a:pt x="8" y="87"/>
                    </a:moveTo>
                    <a:lnTo>
                      <a:pt x="8" y="74"/>
                    </a:lnTo>
                    <a:lnTo>
                      <a:pt x="2" y="58"/>
                    </a:lnTo>
                    <a:lnTo>
                      <a:pt x="0" y="48"/>
                    </a:lnTo>
                    <a:lnTo>
                      <a:pt x="0" y="40"/>
                    </a:lnTo>
                    <a:lnTo>
                      <a:pt x="0" y="29"/>
                    </a:lnTo>
                    <a:lnTo>
                      <a:pt x="2" y="19"/>
                    </a:lnTo>
                    <a:lnTo>
                      <a:pt x="4" y="13"/>
                    </a:lnTo>
                    <a:lnTo>
                      <a:pt x="8" y="8"/>
                    </a:lnTo>
                    <a:lnTo>
                      <a:pt x="13" y="3"/>
                    </a:lnTo>
                    <a:lnTo>
                      <a:pt x="20" y="0"/>
                    </a:lnTo>
                    <a:lnTo>
                      <a:pt x="28" y="0"/>
                    </a:lnTo>
                    <a:lnTo>
                      <a:pt x="35" y="1"/>
                    </a:lnTo>
                    <a:lnTo>
                      <a:pt x="42" y="3"/>
                    </a:lnTo>
                    <a:lnTo>
                      <a:pt x="46" y="8"/>
                    </a:lnTo>
                    <a:lnTo>
                      <a:pt x="50" y="13"/>
                    </a:lnTo>
                    <a:lnTo>
                      <a:pt x="52" y="20"/>
                    </a:lnTo>
                    <a:lnTo>
                      <a:pt x="52" y="35"/>
                    </a:lnTo>
                    <a:lnTo>
                      <a:pt x="50" y="47"/>
                    </a:lnTo>
                    <a:lnTo>
                      <a:pt x="48" y="60"/>
                    </a:lnTo>
                    <a:lnTo>
                      <a:pt x="44" y="66"/>
                    </a:lnTo>
                    <a:lnTo>
                      <a:pt x="40" y="72"/>
                    </a:lnTo>
                    <a:lnTo>
                      <a:pt x="38" y="76"/>
                    </a:lnTo>
                    <a:lnTo>
                      <a:pt x="36" y="87"/>
                    </a:lnTo>
                    <a:lnTo>
                      <a:pt x="8" y="87"/>
                    </a:lnTo>
                  </a:path>
                </a:pathLst>
              </a:custGeom>
              <a:solidFill>
                <a:srgbClr val="B0753B"/>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37" name="Freeform 318"/>
              <p:cNvSpPr>
                <a:spLocks/>
              </p:cNvSpPr>
              <p:nvPr/>
            </p:nvSpPr>
            <p:spPr bwMode="auto">
              <a:xfrm>
                <a:off x="2570" y="1814"/>
                <a:ext cx="97" cy="73"/>
              </a:xfrm>
              <a:custGeom>
                <a:avLst/>
                <a:gdLst>
                  <a:gd name="T0" fmla="*/ 10 w 97"/>
                  <a:gd name="T1" fmla="*/ 71 h 73"/>
                  <a:gd name="T2" fmla="*/ 6 w 97"/>
                  <a:gd name="T3" fmla="*/ 72 h 73"/>
                  <a:gd name="T4" fmla="*/ 0 w 97"/>
                  <a:gd name="T5" fmla="*/ 70 h 73"/>
                  <a:gd name="T6" fmla="*/ 3 w 97"/>
                  <a:gd name="T7" fmla="*/ 58 h 73"/>
                  <a:gd name="T8" fmla="*/ 6 w 97"/>
                  <a:gd name="T9" fmla="*/ 44 h 73"/>
                  <a:gd name="T10" fmla="*/ 12 w 97"/>
                  <a:gd name="T11" fmla="*/ 28 h 73"/>
                  <a:gd name="T12" fmla="*/ 16 w 97"/>
                  <a:gd name="T13" fmla="*/ 19 h 73"/>
                  <a:gd name="T14" fmla="*/ 19 w 97"/>
                  <a:gd name="T15" fmla="*/ 12 h 73"/>
                  <a:gd name="T16" fmla="*/ 28 w 97"/>
                  <a:gd name="T17" fmla="*/ 5 h 73"/>
                  <a:gd name="T18" fmla="*/ 43 w 97"/>
                  <a:gd name="T19" fmla="*/ 2 h 73"/>
                  <a:gd name="T20" fmla="*/ 55 w 97"/>
                  <a:gd name="T21" fmla="*/ 0 h 73"/>
                  <a:gd name="T22" fmla="*/ 74 w 97"/>
                  <a:gd name="T23" fmla="*/ 7 h 73"/>
                  <a:gd name="T24" fmla="*/ 81 w 97"/>
                  <a:gd name="T25" fmla="*/ 15 h 73"/>
                  <a:gd name="T26" fmla="*/ 87 w 97"/>
                  <a:gd name="T27" fmla="*/ 30 h 73"/>
                  <a:gd name="T28" fmla="*/ 93 w 97"/>
                  <a:gd name="T29" fmla="*/ 47 h 73"/>
                  <a:gd name="T30" fmla="*/ 96 w 97"/>
                  <a:gd name="T31" fmla="*/ 62 h 73"/>
                  <a:gd name="T32" fmla="*/ 95 w 97"/>
                  <a:gd name="T33" fmla="*/ 68 h 73"/>
                  <a:gd name="T34" fmla="*/ 86 w 97"/>
                  <a:gd name="T35" fmla="*/ 69 h 73"/>
                  <a:gd name="T36" fmla="*/ 80 w 97"/>
                  <a:gd name="T37" fmla="*/ 70 h 73"/>
                  <a:gd name="T38" fmla="*/ 70 w 97"/>
                  <a:gd name="T39" fmla="*/ 71 h 73"/>
                  <a:gd name="T40" fmla="*/ 73 w 97"/>
                  <a:gd name="T41" fmla="*/ 57 h 73"/>
                  <a:gd name="T42" fmla="*/ 73 w 97"/>
                  <a:gd name="T43" fmla="*/ 48 h 73"/>
                  <a:gd name="T44" fmla="*/ 72 w 97"/>
                  <a:gd name="T45" fmla="*/ 41 h 73"/>
                  <a:gd name="T46" fmla="*/ 73 w 97"/>
                  <a:gd name="T47" fmla="*/ 30 h 73"/>
                  <a:gd name="T48" fmla="*/ 62 w 97"/>
                  <a:gd name="T49" fmla="*/ 26 h 73"/>
                  <a:gd name="T50" fmla="*/ 59 w 97"/>
                  <a:gd name="T51" fmla="*/ 17 h 73"/>
                  <a:gd name="T52" fmla="*/ 49 w 97"/>
                  <a:gd name="T53" fmla="*/ 23 h 73"/>
                  <a:gd name="T54" fmla="*/ 37 w 97"/>
                  <a:gd name="T55" fmla="*/ 35 h 73"/>
                  <a:gd name="T56" fmla="*/ 42 w 97"/>
                  <a:gd name="T57" fmla="*/ 29 h 73"/>
                  <a:gd name="T58" fmla="*/ 31 w 97"/>
                  <a:gd name="T59" fmla="*/ 38 h 73"/>
                  <a:gd name="T60" fmla="*/ 31 w 97"/>
                  <a:gd name="T61" fmla="*/ 51 h 73"/>
                  <a:gd name="T62" fmla="*/ 33 w 97"/>
                  <a:gd name="T63" fmla="*/ 58 h 73"/>
                  <a:gd name="T64" fmla="*/ 37 w 97"/>
                  <a:gd name="T65" fmla="*/ 63 h 73"/>
                  <a:gd name="T66" fmla="*/ 39 w 97"/>
                  <a:gd name="T67" fmla="*/ 72 h 73"/>
                  <a:gd name="T68" fmla="*/ 28 w 97"/>
                  <a:gd name="T69" fmla="*/ 72 h 73"/>
                  <a:gd name="T70" fmla="*/ 33 w 97"/>
                  <a:gd name="T71" fmla="*/ 72 h 73"/>
                  <a:gd name="T72" fmla="*/ 17 w 97"/>
                  <a:gd name="T73" fmla="*/ 70 h 73"/>
                  <a:gd name="T74" fmla="*/ 16 w 97"/>
                  <a:gd name="T75" fmla="*/ 70 h 73"/>
                  <a:gd name="T76" fmla="*/ 10 w 97"/>
                  <a:gd name="T77" fmla="*/ 71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73"/>
                  <a:gd name="T119" fmla="*/ 97 w 97"/>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73">
                    <a:moveTo>
                      <a:pt x="10" y="71"/>
                    </a:moveTo>
                    <a:lnTo>
                      <a:pt x="6" y="72"/>
                    </a:lnTo>
                    <a:lnTo>
                      <a:pt x="0" y="70"/>
                    </a:lnTo>
                    <a:lnTo>
                      <a:pt x="3" y="58"/>
                    </a:lnTo>
                    <a:lnTo>
                      <a:pt x="6" y="44"/>
                    </a:lnTo>
                    <a:lnTo>
                      <a:pt x="12" y="28"/>
                    </a:lnTo>
                    <a:lnTo>
                      <a:pt x="16" y="19"/>
                    </a:lnTo>
                    <a:lnTo>
                      <a:pt x="19" y="12"/>
                    </a:lnTo>
                    <a:lnTo>
                      <a:pt x="28" y="5"/>
                    </a:lnTo>
                    <a:lnTo>
                      <a:pt x="43" y="2"/>
                    </a:lnTo>
                    <a:lnTo>
                      <a:pt x="55" y="0"/>
                    </a:lnTo>
                    <a:lnTo>
                      <a:pt x="74" y="7"/>
                    </a:lnTo>
                    <a:lnTo>
                      <a:pt x="81" y="15"/>
                    </a:lnTo>
                    <a:lnTo>
                      <a:pt x="87" y="30"/>
                    </a:lnTo>
                    <a:lnTo>
                      <a:pt x="93" y="47"/>
                    </a:lnTo>
                    <a:lnTo>
                      <a:pt x="96" y="62"/>
                    </a:lnTo>
                    <a:lnTo>
                      <a:pt x="95" y="68"/>
                    </a:lnTo>
                    <a:lnTo>
                      <a:pt x="86" y="69"/>
                    </a:lnTo>
                    <a:lnTo>
                      <a:pt x="80" y="70"/>
                    </a:lnTo>
                    <a:lnTo>
                      <a:pt x="70" y="71"/>
                    </a:lnTo>
                    <a:lnTo>
                      <a:pt x="73" y="57"/>
                    </a:lnTo>
                    <a:lnTo>
                      <a:pt x="73" y="48"/>
                    </a:lnTo>
                    <a:lnTo>
                      <a:pt x="72" y="41"/>
                    </a:lnTo>
                    <a:lnTo>
                      <a:pt x="73" y="30"/>
                    </a:lnTo>
                    <a:lnTo>
                      <a:pt x="62" y="26"/>
                    </a:lnTo>
                    <a:lnTo>
                      <a:pt x="59" y="17"/>
                    </a:lnTo>
                    <a:lnTo>
                      <a:pt x="49" y="23"/>
                    </a:lnTo>
                    <a:lnTo>
                      <a:pt x="37" y="35"/>
                    </a:lnTo>
                    <a:lnTo>
                      <a:pt x="42" y="29"/>
                    </a:lnTo>
                    <a:lnTo>
                      <a:pt x="31" y="38"/>
                    </a:lnTo>
                    <a:lnTo>
                      <a:pt x="31" y="51"/>
                    </a:lnTo>
                    <a:lnTo>
                      <a:pt x="33" y="58"/>
                    </a:lnTo>
                    <a:lnTo>
                      <a:pt x="37" y="63"/>
                    </a:lnTo>
                    <a:lnTo>
                      <a:pt x="39" y="72"/>
                    </a:lnTo>
                    <a:lnTo>
                      <a:pt x="28" y="72"/>
                    </a:lnTo>
                    <a:lnTo>
                      <a:pt x="33" y="72"/>
                    </a:lnTo>
                    <a:lnTo>
                      <a:pt x="17" y="70"/>
                    </a:lnTo>
                    <a:lnTo>
                      <a:pt x="16" y="70"/>
                    </a:lnTo>
                    <a:lnTo>
                      <a:pt x="10" y="7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38" name="Freeform 319"/>
              <p:cNvSpPr>
                <a:spLocks/>
              </p:cNvSpPr>
              <p:nvPr/>
            </p:nvSpPr>
            <p:spPr bwMode="auto">
              <a:xfrm>
                <a:off x="2536" y="1913"/>
                <a:ext cx="159" cy="353"/>
              </a:xfrm>
              <a:custGeom>
                <a:avLst/>
                <a:gdLst>
                  <a:gd name="T0" fmla="*/ 63 w 159"/>
                  <a:gd name="T1" fmla="*/ 0 h 353"/>
                  <a:gd name="T2" fmla="*/ 24 w 159"/>
                  <a:gd name="T3" fmla="*/ 20 h 353"/>
                  <a:gd name="T4" fmla="*/ 20 w 159"/>
                  <a:gd name="T5" fmla="*/ 26 h 353"/>
                  <a:gd name="T6" fmla="*/ 0 w 159"/>
                  <a:gd name="T7" fmla="*/ 115 h 353"/>
                  <a:gd name="T8" fmla="*/ 30 w 159"/>
                  <a:gd name="T9" fmla="*/ 119 h 353"/>
                  <a:gd name="T10" fmla="*/ 34 w 159"/>
                  <a:gd name="T11" fmla="*/ 96 h 353"/>
                  <a:gd name="T12" fmla="*/ 45 w 159"/>
                  <a:gd name="T13" fmla="*/ 144 h 353"/>
                  <a:gd name="T14" fmla="*/ 26 w 159"/>
                  <a:gd name="T15" fmla="*/ 249 h 353"/>
                  <a:gd name="T16" fmla="*/ 36 w 159"/>
                  <a:gd name="T17" fmla="*/ 352 h 353"/>
                  <a:gd name="T18" fmla="*/ 47 w 159"/>
                  <a:gd name="T19" fmla="*/ 352 h 353"/>
                  <a:gd name="T20" fmla="*/ 64 w 159"/>
                  <a:gd name="T21" fmla="*/ 351 h 353"/>
                  <a:gd name="T22" fmla="*/ 88 w 159"/>
                  <a:gd name="T23" fmla="*/ 350 h 353"/>
                  <a:gd name="T24" fmla="*/ 108 w 159"/>
                  <a:gd name="T25" fmla="*/ 350 h 353"/>
                  <a:gd name="T26" fmla="*/ 126 w 159"/>
                  <a:gd name="T27" fmla="*/ 350 h 353"/>
                  <a:gd name="T28" fmla="*/ 133 w 159"/>
                  <a:gd name="T29" fmla="*/ 203 h 353"/>
                  <a:gd name="T30" fmla="*/ 115 w 159"/>
                  <a:gd name="T31" fmla="*/ 139 h 353"/>
                  <a:gd name="T32" fmla="*/ 122 w 159"/>
                  <a:gd name="T33" fmla="*/ 103 h 353"/>
                  <a:gd name="T34" fmla="*/ 126 w 159"/>
                  <a:gd name="T35" fmla="*/ 116 h 353"/>
                  <a:gd name="T36" fmla="*/ 158 w 159"/>
                  <a:gd name="T37" fmla="*/ 109 h 353"/>
                  <a:gd name="T38" fmla="*/ 133 w 159"/>
                  <a:gd name="T39" fmla="*/ 25 h 353"/>
                  <a:gd name="T40" fmla="*/ 93 w 159"/>
                  <a:gd name="T41" fmla="*/ 0 h 353"/>
                  <a:gd name="T42" fmla="*/ 63 w 159"/>
                  <a:gd name="T43" fmla="*/ 0 h 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53"/>
                  <a:gd name="T68" fmla="*/ 159 w 159"/>
                  <a:gd name="T69" fmla="*/ 353 h 3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53">
                    <a:moveTo>
                      <a:pt x="63" y="0"/>
                    </a:moveTo>
                    <a:lnTo>
                      <a:pt x="24" y="20"/>
                    </a:lnTo>
                    <a:lnTo>
                      <a:pt x="20" y="26"/>
                    </a:lnTo>
                    <a:lnTo>
                      <a:pt x="0" y="115"/>
                    </a:lnTo>
                    <a:lnTo>
                      <a:pt x="30" y="119"/>
                    </a:lnTo>
                    <a:lnTo>
                      <a:pt x="34" y="96"/>
                    </a:lnTo>
                    <a:lnTo>
                      <a:pt x="45" y="144"/>
                    </a:lnTo>
                    <a:lnTo>
                      <a:pt x="26" y="249"/>
                    </a:lnTo>
                    <a:lnTo>
                      <a:pt x="36" y="352"/>
                    </a:lnTo>
                    <a:lnTo>
                      <a:pt x="47" y="352"/>
                    </a:lnTo>
                    <a:lnTo>
                      <a:pt x="64" y="351"/>
                    </a:lnTo>
                    <a:lnTo>
                      <a:pt x="88" y="350"/>
                    </a:lnTo>
                    <a:lnTo>
                      <a:pt x="108" y="350"/>
                    </a:lnTo>
                    <a:lnTo>
                      <a:pt x="126" y="350"/>
                    </a:lnTo>
                    <a:lnTo>
                      <a:pt x="133" y="203"/>
                    </a:lnTo>
                    <a:lnTo>
                      <a:pt x="115" y="139"/>
                    </a:lnTo>
                    <a:lnTo>
                      <a:pt x="122" y="103"/>
                    </a:lnTo>
                    <a:lnTo>
                      <a:pt x="126" y="116"/>
                    </a:lnTo>
                    <a:lnTo>
                      <a:pt x="158" y="109"/>
                    </a:lnTo>
                    <a:lnTo>
                      <a:pt x="133" y="25"/>
                    </a:lnTo>
                    <a:lnTo>
                      <a:pt x="93" y="0"/>
                    </a:lnTo>
                    <a:lnTo>
                      <a:pt x="63" y="0"/>
                    </a:lnTo>
                  </a:path>
                </a:pathLst>
              </a:custGeom>
              <a:solidFill>
                <a:srgbClr val="001F9F"/>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grpSp>
            <p:nvGrpSpPr>
              <p:cNvPr id="39" name="Group 320"/>
              <p:cNvGrpSpPr>
                <a:grpSpLocks/>
              </p:cNvGrpSpPr>
              <p:nvPr/>
            </p:nvGrpSpPr>
            <p:grpSpPr bwMode="auto">
              <a:xfrm>
                <a:off x="2564" y="2412"/>
                <a:ext cx="93" cy="59"/>
                <a:chOff x="2564" y="2412"/>
                <a:chExt cx="93" cy="59"/>
              </a:xfrm>
            </p:grpSpPr>
            <p:sp>
              <p:nvSpPr>
                <p:cNvPr id="40" name="Freeform 321"/>
                <p:cNvSpPr>
                  <a:spLocks/>
                </p:cNvSpPr>
                <p:nvPr/>
              </p:nvSpPr>
              <p:spPr bwMode="auto">
                <a:xfrm>
                  <a:off x="2564" y="2418"/>
                  <a:ext cx="37" cy="53"/>
                </a:xfrm>
                <a:custGeom>
                  <a:avLst/>
                  <a:gdLst>
                    <a:gd name="T0" fmla="*/ 6 w 37"/>
                    <a:gd name="T1" fmla="*/ 26 h 53"/>
                    <a:gd name="T2" fmla="*/ 1 w 37"/>
                    <a:gd name="T3" fmla="*/ 34 h 53"/>
                    <a:gd name="T4" fmla="*/ 0 w 37"/>
                    <a:gd name="T5" fmla="*/ 40 h 53"/>
                    <a:gd name="T6" fmla="*/ 0 w 37"/>
                    <a:gd name="T7" fmla="*/ 44 h 53"/>
                    <a:gd name="T8" fmla="*/ 1 w 37"/>
                    <a:gd name="T9" fmla="*/ 48 h 53"/>
                    <a:gd name="T10" fmla="*/ 3 w 37"/>
                    <a:gd name="T11" fmla="*/ 50 h 53"/>
                    <a:gd name="T12" fmla="*/ 8 w 37"/>
                    <a:gd name="T13" fmla="*/ 52 h 53"/>
                    <a:gd name="T14" fmla="*/ 14 w 37"/>
                    <a:gd name="T15" fmla="*/ 51 h 53"/>
                    <a:gd name="T16" fmla="*/ 20 w 37"/>
                    <a:gd name="T17" fmla="*/ 49 h 53"/>
                    <a:gd name="T18" fmla="*/ 25 w 37"/>
                    <a:gd name="T19" fmla="*/ 44 h 53"/>
                    <a:gd name="T20" fmla="*/ 29 w 37"/>
                    <a:gd name="T21" fmla="*/ 37 h 53"/>
                    <a:gd name="T22" fmla="*/ 32 w 37"/>
                    <a:gd name="T23" fmla="*/ 23 h 53"/>
                    <a:gd name="T24" fmla="*/ 36 w 37"/>
                    <a:gd name="T25" fmla="*/ 9 h 53"/>
                    <a:gd name="T26" fmla="*/ 35 w 37"/>
                    <a:gd name="T27" fmla="*/ 0 h 53"/>
                    <a:gd name="T28" fmla="*/ 28 w 37"/>
                    <a:gd name="T29" fmla="*/ 20 h 53"/>
                    <a:gd name="T30" fmla="*/ 22 w 37"/>
                    <a:gd name="T31" fmla="*/ 33 h 53"/>
                    <a:gd name="T32" fmla="*/ 13 w 37"/>
                    <a:gd name="T33" fmla="*/ 33 h 53"/>
                    <a:gd name="T34" fmla="*/ 5 w 37"/>
                    <a:gd name="T35" fmla="*/ 32 h 53"/>
                    <a:gd name="T36" fmla="*/ 6 w 37"/>
                    <a:gd name="T37" fmla="*/ 26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3"/>
                    <a:gd name="T59" fmla="*/ 37 w 37"/>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3">
                      <a:moveTo>
                        <a:pt x="6" y="26"/>
                      </a:moveTo>
                      <a:lnTo>
                        <a:pt x="1" y="34"/>
                      </a:lnTo>
                      <a:lnTo>
                        <a:pt x="0" y="40"/>
                      </a:lnTo>
                      <a:lnTo>
                        <a:pt x="0" y="44"/>
                      </a:lnTo>
                      <a:lnTo>
                        <a:pt x="1" y="48"/>
                      </a:lnTo>
                      <a:lnTo>
                        <a:pt x="3" y="50"/>
                      </a:lnTo>
                      <a:lnTo>
                        <a:pt x="8" y="52"/>
                      </a:lnTo>
                      <a:lnTo>
                        <a:pt x="14" y="51"/>
                      </a:lnTo>
                      <a:lnTo>
                        <a:pt x="20" y="49"/>
                      </a:lnTo>
                      <a:lnTo>
                        <a:pt x="25" y="44"/>
                      </a:lnTo>
                      <a:lnTo>
                        <a:pt x="29" y="37"/>
                      </a:lnTo>
                      <a:lnTo>
                        <a:pt x="32" y="23"/>
                      </a:lnTo>
                      <a:lnTo>
                        <a:pt x="36" y="9"/>
                      </a:lnTo>
                      <a:lnTo>
                        <a:pt x="35" y="0"/>
                      </a:lnTo>
                      <a:lnTo>
                        <a:pt x="28" y="20"/>
                      </a:lnTo>
                      <a:lnTo>
                        <a:pt x="22" y="33"/>
                      </a:lnTo>
                      <a:lnTo>
                        <a:pt x="13" y="33"/>
                      </a:lnTo>
                      <a:lnTo>
                        <a:pt x="5" y="32"/>
                      </a:lnTo>
                      <a:lnTo>
                        <a:pt x="6" y="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sp>
              <p:nvSpPr>
                <p:cNvPr id="41" name="Freeform 322"/>
                <p:cNvSpPr>
                  <a:spLocks/>
                </p:cNvSpPr>
                <p:nvPr/>
              </p:nvSpPr>
              <p:spPr bwMode="auto">
                <a:xfrm>
                  <a:off x="2615" y="2412"/>
                  <a:ext cx="42" cy="58"/>
                </a:xfrm>
                <a:custGeom>
                  <a:avLst/>
                  <a:gdLst>
                    <a:gd name="T0" fmla="*/ 0 w 42"/>
                    <a:gd name="T1" fmla="*/ 0 h 58"/>
                    <a:gd name="T2" fmla="*/ 0 w 42"/>
                    <a:gd name="T3" fmla="*/ 6 h 58"/>
                    <a:gd name="T4" fmla="*/ 5 w 42"/>
                    <a:gd name="T5" fmla="*/ 21 h 58"/>
                    <a:gd name="T6" fmla="*/ 9 w 42"/>
                    <a:gd name="T7" fmla="*/ 32 h 58"/>
                    <a:gd name="T8" fmla="*/ 13 w 42"/>
                    <a:gd name="T9" fmla="*/ 44 h 58"/>
                    <a:gd name="T10" fmla="*/ 17 w 42"/>
                    <a:gd name="T11" fmla="*/ 50 h 58"/>
                    <a:gd name="T12" fmla="*/ 21 w 42"/>
                    <a:gd name="T13" fmla="*/ 55 h 58"/>
                    <a:gd name="T14" fmla="*/ 27 w 42"/>
                    <a:gd name="T15" fmla="*/ 56 h 58"/>
                    <a:gd name="T16" fmla="*/ 33 w 42"/>
                    <a:gd name="T17" fmla="*/ 57 h 58"/>
                    <a:gd name="T18" fmla="*/ 36 w 42"/>
                    <a:gd name="T19" fmla="*/ 56 h 58"/>
                    <a:gd name="T20" fmla="*/ 39 w 42"/>
                    <a:gd name="T21" fmla="*/ 54 h 58"/>
                    <a:gd name="T22" fmla="*/ 41 w 42"/>
                    <a:gd name="T23" fmla="*/ 48 h 58"/>
                    <a:gd name="T24" fmla="*/ 40 w 42"/>
                    <a:gd name="T25" fmla="*/ 41 h 58"/>
                    <a:gd name="T26" fmla="*/ 36 w 42"/>
                    <a:gd name="T27" fmla="*/ 32 h 58"/>
                    <a:gd name="T28" fmla="*/ 33 w 42"/>
                    <a:gd name="T29" fmla="*/ 27 h 58"/>
                    <a:gd name="T30" fmla="*/ 32 w 42"/>
                    <a:gd name="T31" fmla="*/ 32 h 58"/>
                    <a:gd name="T32" fmla="*/ 31 w 42"/>
                    <a:gd name="T33" fmla="*/ 33 h 58"/>
                    <a:gd name="T34" fmla="*/ 26 w 42"/>
                    <a:gd name="T35" fmla="*/ 35 h 58"/>
                    <a:gd name="T36" fmla="*/ 22 w 42"/>
                    <a:gd name="T37" fmla="*/ 35 h 58"/>
                    <a:gd name="T38" fmla="*/ 13 w 42"/>
                    <a:gd name="T39" fmla="*/ 34 h 58"/>
                    <a:gd name="T40" fmla="*/ 5 w 42"/>
                    <a:gd name="T41" fmla="*/ 12 h 58"/>
                    <a:gd name="T42" fmla="*/ 0 w 42"/>
                    <a:gd name="T43" fmla="*/ 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8"/>
                    <a:gd name="T68" fmla="*/ 42 w 42"/>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8">
                      <a:moveTo>
                        <a:pt x="0" y="0"/>
                      </a:moveTo>
                      <a:lnTo>
                        <a:pt x="0" y="6"/>
                      </a:lnTo>
                      <a:lnTo>
                        <a:pt x="5" y="21"/>
                      </a:lnTo>
                      <a:lnTo>
                        <a:pt x="9" y="32"/>
                      </a:lnTo>
                      <a:lnTo>
                        <a:pt x="13" y="44"/>
                      </a:lnTo>
                      <a:lnTo>
                        <a:pt x="17" y="50"/>
                      </a:lnTo>
                      <a:lnTo>
                        <a:pt x="21" y="55"/>
                      </a:lnTo>
                      <a:lnTo>
                        <a:pt x="27" y="56"/>
                      </a:lnTo>
                      <a:lnTo>
                        <a:pt x="33" y="57"/>
                      </a:lnTo>
                      <a:lnTo>
                        <a:pt x="36" y="56"/>
                      </a:lnTo>
                      <a:lnTo>
                        <a:pt x="39" y="54"/>
                      </a:lnTo>
                      <a:lnTo>
                        <a:pt x="41" y="48"/>
                      </a:lnTo>
                      <a:lnTo>
                        <a:pt x="40" y="41"/>
                      </a:lnTo>
                      <a:lnTo>
                        <a:pt x="36" y="32"/>
                      </a:lnTo>
                      <a:lnTo>
                        <a:pt x="33" y="27"/>
                      </a:lnTo>
                      <a:lnTo>
                        <a:pt x="32" y="32"/>
                      </a:lnTo>
                      <a:lnTo>
                        <a:pt x="31" y="33"/>
                      </a:lnTo>
                      <a:lnTo>
                        <a:pt x="26" y="35"/>
                      </a:lnTo>
                      <a:lnTo>
                        <a:pt x="22" y="35"/>
                      </a:lnTo>
                      <a:lnTo>
                        <a:pt x="13" y="34"/>
                      </a:lnTo>
                      <a:lnTo>
                        <a:pt x="5" y="1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lIns="101882" tIns="50941" rIns="101882" bIns="50941"/>
                <a:lstStyle/>
                <a:p>
                  <a:pPr algn="ctr" fontAlgn="base">
                    <a:spcBef>
                      <a:spcPct val="50000"/>
                    </a:spcBef>
                    <a:spcAft>
                      <a:spcPct val="0"/>
                    </a:spcAft>
                  </a:pPr>
                  <a:endParaRPr lang="en-US" sz="1000" dirty="0">
                    <a:solidFill>
                      <a:srgbClr val="000000"/>
                    </a:solidFill>
                    <a:cs typeface="Arial" pitchFamily="34" charset="0"/>
                  </a:endParaRPr>
                </a:p>
              </p:txBody>
            </p:sp>
          </p:grpSp>
        </p:grpSp>
      </p:grpSp>
      <p:pic>
        <p:nvPicPr>
          <p:cNvPr id="57" name="Picture 27" descr="C:\Documents and Settings\gdebor\Local Settings\Temporary Internet Files\Content.IE5\2N827RJE\MPj03143670000[1].jpg"/>
          <p:cNvPicPr>
            <a:picLocks noChangeAspect="1" noChangeArrowheads="1"/>
          </p:cNvPicPr>
          <p:nvPr/>
        </p:nvPicPr>
        <p:blipFill>
          <a:blip r:embed="rId8" cstate="print">
            <a:biLevel thresh="50000"/>
            <a:alphaModFix amt="50000"/>
            <a:extLst>
              <a:ext uri="{BEBA8EAE-BF5A-486C-A8C5-ECC9F3942E4B}">
                <a14:imgProps xmlns:a14="http://schemas.microsoft.com/office/drawing/2010/main">
                  <a14:imgLayer r:embed="rId9">
                    <a14:imgEffect>
                      <a14:sharpenSoften amount="33000"/>
                    </a14:imgEffect>
                    <a14:imgEffect>
                      <a14:saturation sat="65000"/>
                    </a14:imgEffect>
                    <a14:imgEffect>
                      <a14:brightnessContrast contrast="100000"/>
                    </a14:imgEffect>
                  </a14:imgLayer>
                </a14:imgProps>
              </a:ext>
            </a:extLst>
          </a:blip>
          <a:srcRect/>
          <a:stretch>
            <a:fillRect/>
          </a:stretch>
        </p:blipFill>
        <p:spPr bwMode="auto">
          <a:xfrm>
            <a:off x="1276828" y="4366687"/>
            <a:ext cx="562585" cy="652395"/>
          </a:xfrm>
          <a:prstGeom prst="rect">
            <a:avLst/>
          </a:prstGeom>
          <a:noFill/>
        </p:spPr>
      </p:pic>
      <p:sp>
        <p:nvSpPr>
          <p:cNvPr id="58" name="Text Box 81"/>
          <p:cNvSpPr txBox="1">
            <a:spLocks noChangeArrowheads="1"/>
          </p:cNvSpPr>
          <p:nvPr/>
        </p:nvSpPr>
        <p:spPr bwMode="auto">
          <a:xfrm>
            <a:off x="1194444" y="5121331"/>
            <a:ext cx="685511" cy="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a:solidFill>
                  <a:srgbClr val="887A69"/>
                </a:solidFill>
                <a:latin typeface="Doppio One Regular"/>
                <a:ea typeface="ＭＳ Ｐゴシック" pitchFamily="34" charset="-128"/>
                <a:cs typeface="Doppio One Regular"/>
              </a:rPr>
              <a:t>Acute</a:t>
            </a:r>
          </a:p>
        </p:txBody>
      </p:sp>
      <p:sp>
        <p:nvSpPr>
          <p:cNvPr id="59" name="Text Box 82"/>
          <p:cNvSpPr txBox="1">
            <a:spLocks noChangeArrowheads="1"/>
          </p:cNvSpPr>
          <p:nvPr/>
        </p:nvSpPr>
        <p:spPr bwMode="auto">
          <a:xfrm>
            <a:off x="2209800" y="5349651"/>
            <a:ext cx="1091268" cy="21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lnSpc>
                <a:spcPct val="85000"/>
              </a:lnSpc>
              <a:spcBef>
                <a:spcPct val="50000"/>
              </a:spcBef>
              <a:spcAft>
                <a:spcPct val="30000"/>
              </a:spcAft>
              <a:buFont typeface="Wingdings" pitchFamily="2" charset="2"/>
              <a:buNone/>
            </a:pPr>
            <a:r>
              <a:rPr lang="en-US" sz="1200" dirty="0">
                <a:solidFill>
                  <a:srgbClr val="887A69"/>
                </a:solidFill>
                <a:latin typeface="Doppio One Regular"/>
                <a:ea typeface="ＭＳ Ｐゴシック" pitchFamily="34" charset="-128"/>
                <a:cs typeface="Doppio One Regular"/>
              </a:rPr>
              <a:t>Sub-Acute</a:t>
            </a:r>
          </a:p>
        </p:txBody>
      </p:sp>
      <p:sp>
        <p:nvSpPr>
          <p:cNvPr id="60" name="Text Box 101"/>
          <p:cNvSpPr txBox="1">
            <a:spLocks noChangeArrowheads="1"/>
          </p:cNvSpPr>
          <p:nvPr/>
        </p:nvSpPr>
        <p:spPr bwMode="auto">
          <a:xfrm>
            <a:off x="5524422" y="1865802"/>
            <a:ext cx="2329295" cy="29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20000"/>
              </a:spcBef>
              <a:spcAft>
                <a:spcPct val="20000"/>
              </a:spcAft>
              <a:buFont typeface="Wingdings" pitchFamily="2" charset="2"/>
              <a:buNone/>
            </a:pPr>
            <a:r>
              <a:rPr lang="en-US" dirty="0" smtClean="0">
                <a:solidFill>
                  <a:srgbClr val="887A69"/>
                </a:solidFill>
                <a:latin typeface="Doppio One Regular"/>
                <a:ea typeface="ＭＳ Ｐゴシック" pitchFamily="34" charset="-128"/>
                <a:cs typeface="Doppio One Regular"/>
              </a:rPr>
              <a:t>Data Portals</a:t>
            </a:r>
            <a:endParaRPr lang="en-US" dirty="0">
              <a:solidFill>
                <a:srgbClr val="887A69"/>
              </a:solidFill>
              <a:latin typeface="Doppio One Regular"/>
              <a:ea typeface="ＭＳ Ｐゴシック" pitchFamily="34" charset="-128"/>
              <a:cs typeface="Doppio One Regular"/>
            </a:endParaRPr>
          </a:p>
        </p:txBody>
      </p:sp>
      <p:pic>
        <p:nvPicPr>
          <p:cNvPr id="61" name="Picture 354"/>
          <p:cNvPicPr>
            <a:picLocks noChangeAspect="1" noChangeArrowheads="1"/>
          </p:cNvPicPr>
          <p:nvPr/>
        </p:nvPicPr>
        <p:blipFill>
          <a:blip r:embed="rId10" cstate="print">
            <a:grayscl/>
          </a:blip>
          <a:srcRect/>
          <a:stretch>
            <a:fillRect/>
          </a:stretch>
        </p:blipFill>
        <p:spPr bwMode="auto">
          <a:xfrm>
            <a:off x="6292700" y="1434774"/>
            <a:ext cx="234806" cy="234488"/>
          </a:xfrm>
          <a:prstGeom prst="rect">
            <a:avLst/>
          </a:prstGeom>
          <a:noFill/>
          <a:ln w="9525">
            <a:noFill/>
            <a:miter lim="800000"/>
            <a:headEnd/>
            <a:tailEnd/>
          </a:ln>
        </p:spPr>
      </p:pic>
      <p:pic>
        <p:nvPicPr>
          <p:cNvPr id="62" name="Picture 352"/>
          <p:cNvPicPr>
            <a:picLocks noChangeAspect="1" noChangeArrowheads="1"/>
          </p:cNvPicPr>
          <p:nvPr/>
        </p:nvPicPr>
        <p:blipFill>
          <a:blip r:embed="rId11" cstate="print">
            <a:clrChange>
              <a:clrFrom>
                <a:srgbClr val="FFFFFF"/>
              </a:clrFrom>
              <a:clrTo>
                <a:srgbClr val="FFFFFF">
                  <a:alpha val="0"/>
                </a:srgbClr>
              </a:clrTo>
            </a:clrChange>
            <a:grayscl/>
            <a:extLst>
              <a:ext uri="{BEBA8EAE-BF5A-486C-A8C5-ECC9F3942E4B}">
                <a14:imgProps xmlns:a14="http://schemas.microsoft.com/office/drawing/2010/main">
                  <a14:imgLayer r:embed="rId12">
                    <a14:imgEffect>
                      <a14:saturation sat="200000"/>
                    </a14:imgEffect>
                  </a14:imgLayer>
                </a14:imgProps>
              </a:ext>
            </a:extLst>
          </a:blip>
          <a:srcRect/>
          <a:stretch>
            <a:fillRect/>
          </a:stretch>
        </p:blipFill>
        <p:spPr bwMode="auto">
          <a:xfrm>
            <a:off x="6538294" y="1375783"/>
            <a:ext cx="268565" cy="382317"/>
          </a:xfrm>
          <a:prstGeom prst="rect">
            <a:avLst/>
          </a:prstGeom>
          <a:noFill/>
          <a:ln w="9525">
            <a:noFill/>
            <a:miter lim="800000"/>
            <a:headEnd/>
            <a:tailEnd/>
          </a:ln>
        </p:spPr>
      </p:pic>
      <p:sp>
        <p:nvSpPr>
          <p:cNvPr id="63" name="Text Box 104"/>
          <p:cNvSpPr txBox="1">
            <a:spLocks noChangeArrowheads="1"/>
          </p:cNvSpPr>
          <p:nvPr/>
        </p:nvSpPr>
        <p:spPr bwMode="auto">
          <a:xfrm>
            <a:off x="304800" y="4315908"/>
            <a:ext cx="959650" cy="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a:solidFill>
                  <a:srgbClr val="887A69"/>
                </a:solidFill>
                <a:latin typeface="Doppio One Regular"/>
                <a:ea typeface="ＭＳ Ｐゴシック" pitchFamily="34" charset="-128"/>
                <a:cs typeface="Doppio One Regular"/>
              </a:rPr>
              <a:t>Specialist</a:t>
            </a:r>
          </a:p>
        </p:txBody>
      </p:sp>
      <p:sp>
        <p:nvSpPr>
          <p:cNvPr id="64" name="Oval 109"/>
          <p:cNvSpPr>
            <a:spLocks noChangeArrowheads="1"/>
          </p:cNvSpPr>
          <p:nvPr/>
        </p:nvSpPr>
        <p:spPr bwMode="auto">
          <a:xfrm>
            <a:off x="1219201" y="457200"/>
            <a:ext cx="6606738" cy="2325682"/>
          </a:xfrm>
          <a:prstGeom prst="ellipse">
            <a:avLst/>
          </a:prstGeom>
          <a:noFill/>
          <a:ln w="19050">
            <a:solidFill>
              <a:srgbClr val="F7A8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101846" tIns="50923" rIns="101846" bIns="50923" anchor="ctr"/>
          <a:lstStyle/>
          <a:p>
            <a:pPr algn="ctr" defTabSz="914608" fontAlgn="base">
              <a:spcBef>
                <a:spcPct val="50000"/>
              </a:spcBef>
              <a:spcAft>
                <a:spcPct val="0"/>
              </a:spcAft>
            </a:pPr>
            <a:endParaRPr lang="en-US" sz="1100" b="1" dirty="0">
              <a:solidFill>
                <a:srgbClr val="000000"/>
              </a:solidFill>
              <a:ea typeface="ＭＳ Ｐゴシック" pitchFamily="34" charset="-128"/>
              <a:cs typeface="Arial" pitchFamily="34" charset="0"/>
            </a:endParaRPr>
          </a:p>
        </p:txBody>
      </p:sp>
      <p:sp>
        <p:nvSpPr>
          <p:cNvPr id="65" name="Text Box 110"/>
          <p:cNvSpPr txBox="1">
            <a:spLocks noChangeArrowheads="1"/>
          </p:cNvSpPr>
          <p:nvPr/>
        </p:nvSpPr>
        <p:spPr bwMode="auto">
          <a:xfrm>
            <a:off x="1879955" y="2743200"/>
            <a:ext cx="2539645" cy="107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6" tIns="50923" rIns="101846" bIns="50923">
            <a:spAutoFit/>
          </a:bodyPr>
          <a:lstStyle>
            <a:lvl1pPr marL="127000" indent="-127000"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Tailored Care Planning</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Coordination of Care</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Improved Access</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Improved Communication</a:t>
            </a:r>
          </a:p>
        </p:txBody>
      </p:sp>
      <p:pic>
        <p:nvPicPr>
          <p:cNvPr id="66" name="Picture 3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8234" y="3482321"/>
            <a:ext cx="458932" cy="60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159"/>
          <p:cNvSpPr txBox="1">
            <a:spLocks noChangeArrowheads="1"/>
          </p:cNvSpPr>
          <p:nvPr/>
        </p:nvSpPr>
        <p:spPr bwMode="auto">
          <a:xfrm>
            <a:off x="6075507" y="3168556"/>
            <a:ext cx="2775172" cy="144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6" tIns="50923" rIns="101846" bIns="50923">
            <a:spAutoFit/>
          </a:bodyPr>
          <a:lstStyle>
            <a:lvl1pPr marL="127000" indent="-127000"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Aggregated </a:t>
            </a:r>
            <a:r>
              <a:rPr lang="en-US" sz="1200" dirty="0" smtClean="0">
                <a:solidFill>
                  <a:srgbClr val="887A69"/>
                </a:solidFill>
                <a:latin typeface="Doppio One Regular"/>
                <a:ea typeface="ＭＳ Ｐゴシック" pitchFamily="34" charset="-128"/>
                <a:cs typeface="Doppio One Regular"/>
              </a:rPr>
              <a:t/>
            </a:r>
            <a:br>
              <a:rPr lang="en-US" sz="1200" dirty="0" smtClean="0">
                <a:solidFill>
                  <a:srgbClr val="887A69"/>
                </a:solidFill>
                <a:latin typeface="Doppio One Regular"/>
                <a:ea typeface="ＭＳ Ｐゴシック" pitchFamily="34" charset="-128"/>
                <a:cs typeface="Doppio One Regular"/>
              </a:rPr>
            </a:br>
            <a:r>
              <a:rPr lang="en-US" sz="1200" dirty="0" smtClean="0">
                <a:solidFill>
                  <a:srgbClr val="887A69"/>
                </a:solidFill>
                <a:latin typeface="Doppio One Regular"/>
                <a:ea typeface="ＭＳ Ｐゴシック" pitchFamily="34" charset="-128"/>
                <a:cs typeface="Doppio One Regular"/>
              </a:rPr>
              <a:t>Clinical </a:t>
            </a:r>
            <a:r>
              <a:rPr lang="en-US" sz="1200" dirty="0">
                <a:solidFill>
                  <a:srgbClr val="887A69"/>
                </a:solidFill>
                <a:latin typeface="Doppio One Regular"/>
                <a:ea typeface="ＭＳ Ｐゴシック" pitchFamily="34" charset="-128"/>
                <a:cs typeface="Doppio One Regular"/>
              </a:rPr>
              <a:t>Information</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Event Notification</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Alerts &amp; Reminders</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Chronic Disease </a:t>
            </a:r>
            <a:r>
              <a:rPr lang="en-US" sz="1200" dirty="0" smtClean="0">
                <a:solidFill>
                  <a:srgbClr val="887A69"/>
                </a:solidFill>
                <a:latin typeface="Doppio One Regular"/>
                <a:ea typeface="ＭＳ Ｐゴシック" pitchFamily="34" charset="-128"/>
                <a:cs typeface="Doppio One Regular"/>
              </a:rPr>
              <a:t/>
            </a:r>
            <a:br>
              <a:rPr lang="en-US" sz="1200" dirty="0" smtClean="0">
                <a:solidFill>
                  <a:srgbClr val="887A69"/>
                </a:solidFill>
                <a:latin typeface="Doppio One Regular"/>
                <a:ea typeface="ＭＳ Ｐゴシック" pitchFamily="34" charset="-128"/>
                <a:cs typeface="Doppio One Regular"/>
              </a:rPr>
            </a:br>
            <a:r>
              <a:rPr lang="en-US" sz="1200" dirty="0" smtClean="0">
                <a:solidFill>
                  <a:srgbClr val="887A69"/>
                </a:solidFill>
                <a:latin typeface="Doppio One Regular"/>
                <a:ea typeface="ＭＳ Ｐゴシック" pitchFamily="34" charset="-128"/>
                <a:cs typeface="Doppio One Regular"/>
              </a:rPr>
              <a:t>Management </a:t>
            </a:r>
            <a:r>
              <a:rPr lang="en-US" sz="1200" dirty="0">
                <a:solidFill>
                  <a:srgbClr val="887A69"/>
                </a:solidFill>
                <a:latin typeface="Doppio One Regular"/>
                <a:ea typeface="ＭＳ Ｐゴシック" pitchFamily="34" charset="-128"/>
                <a:cs typeface="Doppio One Regular"/>
              </a:rPr>
              <a:t>Tools</a:t>
            </a:r>
          </a:p>
        </p:txBody>
      </p:sp>
      <p:sp>
        <p:nvSpPr>
          <p:cNvPr id="68" name="Text Box 160"/>
          <p:cNvSpPr txBox="1">
            <a:spLocks noChangeArrowheads="1"/>
          </p:cNvSpPr>
          <p:nvPr/>
        </p:nvSpPr>
        <p:spPr bwMode="auto">
          <a:xfrm>
            <a:off x="5410200" y="4296148"/>
            <a:ext cx="685511" cy="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smtClean="0">
                <a:solidFill>
                  <a:srgbClr val="887A69"/>
                </a:solidFill>
                <a:latin typeface="Doppio One Regular"/>
                <a:ea typeface="ＭＳ Ｐゴシック" pitchFamily="34" charset="-128"/>
                <a:cs typeface="Doppio One Regular"/>
              </a:rPr>
              <a:t>RCO</a:t>
            </a:r>
            <a:endParaRPr lang="en-US" sz="1200" dirty="0">
              <a:solidFill>
                <a:srgbClr val="887A69"/>
              </a:solidFill>
              <a:latin typeface="Doppio One Regular"/>
              <a:ea typeface="ＭＳ Ｐゴシック" pitchFamily="34" charset="-128"/>
              <a:cs typeface="Doppio One Regular"/>
            </a:endParaRPr>
          </a:p>
        </p:txBody>
      </p:sp>
      <p:cxnSp>
        <p:nvCxnSpPr>
          <p:cNvPr id="69" name="AutoShape 165"/>
          <p:cNvCxnSpPr>
            <a:cxnSpLocks noChangeShapeType="1"/>
          </p:cNvCxnSpPr>
          <p:nvPr/>
        </p:nvCxnSpPr>
        <p:spPr bwMode="auto">
          <a:xfrm flipV="1">
            <a:off x="1305569" y="3417466"/>
            <a:ext cx="533844" cy="235061"/>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0" name="AutoShape 166"/>
          <p:cNvCxnSpPr>
            <a:cxnSpLocks noChangeShapeType="1"/>
          </p:cNvCxnSpPr>
          <p:nvPr/>
        </p:nvCxnSpPr>
        <p:spPr bwMode="auto">
          <a:xfrm flipV="1">
            <a:off x="1744528" y="3865109"/>
            <a:ext cx="338307" cy="391968"/>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 name="AutoShape 167"/>
          <p:cNvCxnSpPr>
            <a:cxnSpLocks noChangeShapeType="1"/>
          </p:cNvCxnSpPr>
          <p:nvPr/>
        </p:nvCxnSpPr>
        <p:spPr bwMode="auto">
          <a:xfrm flipV="1">
            <a:off x="2769757" y="3900774"/>
            <a:ext cx="4149" cy="492941"/>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2" name="AutoShape 168"/>
          <p:cNvCxnSpPr>
            <a:cxnSpLocks noChangeShapeType="1"/>
          </p:cNvCxnSpPr>
          <p:nvPr/>
        </p:nvCxnSpPr>
        <p:spPr bwMode="auto">
          <a:xfrm flipH="1" flipV="1">
            <a:off x="3415042" y="3900774"/>
            <a:ext cx="216419" cy="708009"/>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sp>
        <p:nvSpPr>
          <p:cNvPr id="73" name="Line 71"/>
          <p:cNvSpPr>
            <a:spLocks noChangeShapeType="1"/>
          </p:cNvSpPr>
          <p:nvPr/>
        </p:nvSpPr>
        <p:spPr bwMode="auto">
          <a:xfrm flipH="1" flipV="1">
            <a:off x="6757133" y="2658585"/>
            <a:ext cx="0" cy="541815"/>
          </a:xfrm>
          <a:prstGeom prst="line">
            <a:avLst/>
          </a:prstGeom>
          <a:noFill/>
          <a:ln w="9525">
            <a:solidFill>
              <a:srgbClr val="F7A8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p>
            <a:pPr algn="ctr" fontAlgn="base">
              <a:spcBef>
                <a:spcPct val="50000"/>
              </a:spcBef>
              <a:spcAft>
                <a:spcPct val="0"/>
              </a:spcAft>
            </a:pPr>
            <a:endParaRPr lang="en-US" sz="1000" dirty="0">
              <a:solidFill>
                <a:srgbClr val="000000"/>
              </a:solidFill>
              <a:cs typeface="Arial" pitchFamily="34" charset="0"/>
            </a:endParaRPr>
          </a:p>
        </p:txBody>
      </p:sp>
      <p:sp>
        <p:nvSpPr>
          <p:cNvPr id="74" name="Text Box 72"/>
          <p:cNvSpPr txBox="1">
            <a:spLocks noChangeArrowheads="1"/>
          </p:cNvSpPr>
          <p:nvPr/>
        </p:nvSpPr>
        <p:spPr bwMode="auto">
          <a:xfrm>
            <a:off x="2438400" y="685800"/>
            <a:ext cx="4191000" cy="41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46" tIns="50923" rIns="101846" bIns="50923">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pPr>
            <a:r>
              <a:rPr lang="en-US" sz="2000" dirty="0" smtClean="0">
                <a:solidFill>
                  <a:srgbClr val="D70036"/>
                </a:solidFill>
                <a:latin typeface="Doppio One Regular"/>
                <a:ea typeface="ＭＳ Ｐゴシック" pitchFamily="34" charset="-128"/>
                <a:cs typeface="Doppio One Regular"/>
              </a:rPr>
              <a:t>CARE MANAGEMENT TEAM</a:t>
            </a:r>
            <a:endParaRPr lang="en-US" sz="2000" dirty="0">
              <a:solidFill>
                <a:srgbClr val="D70036"/>
              </a:solidFill>
              <a:latin typeface="Doppio One Regular"/>
              <a:ea typeface="ＭＳ Ｐゴシック" pitchFamily="34" charset="-128"/>
              <a:cs typeface="Doppio One Regular"/>
            </a:endParaRPr>
          </a:p>
        </p:txBody>
      </p:sp>
      <p:pic>
        <p:nvPicPr>
          <p:cNvPr id="75" name="Picture 2" descr="C:\Users\melsmith\AppData\Local\Microsoft\Windows\Temporary Internet Files\Content.IE5\R85NGGPY\MC900023458[1].wmf"/>
          <p:cNvPicPr>
            <a:picLocks noChangeAspect="1" noChangeArrowheads="1"/>
          </p:cNvPicPr>
          <p:nvPr/>
        </p:nvPicPr>
        <p:blipFill>
          <a:blip r:embed="rId14" cstate="print">
            <a:alphaModFix amt="50000"/>
            <a:extLst>
              <a:ext uri="{28A0092B-C50C-407E-A947-70E740481C1C}">
                <a14:useLocalDpi xmlns:a14="http://schemas.microsoft.com/office/drawing/2010/main" val="0"/>
              </a:ext>
            </a:extLst>
          </a:blip>
          <a:srcRect/>
          <a:stretch>
            <a:fillRect/>
          </a:stretch>
        </p:blipFill>
        <p:spPr bwMode="auto">
          <a:xfrm>
            <a:off x="551477" y="2381812"/>
            <a:ext cx="518976" cy="55840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AutoShape 165"/>
          <p:cNvCxnSpPr>
            <a:cxnSpLocks noChangeShapeType="1"/>
          </p:cNvCxnSpPr>
          <p:nvPr/>
        </p:nvCxnSpPr>
        <p:spPr bwMode="auto">
          <a:xfrm flipV="1">
            <a:off x="1188894" y="2971800"/>
            <a:ext cx="639906" cy="8828"/>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sp>
        <p:nvSpPr>
          <p:cNvPr id="77" name="Text Box 104"/>
          <p:cNvSpPr txBox="1">
            <a:spLocks noChangeArrowheads="1"/>
          </p:cNvSpPr>
          <p:nvPr/>
        </p:nvSpPr>
        <p:spPr bwMode="auto">
          <a:xfrm>
            <a:off x="228600" y="3070174"/>
            <a:ext cx="1076969" cy="4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smtClean="0">
                <a:solidFill>
                  <a:srgbClr val="887A69"/>
                </a:solidFill>
                <a:latin typeface="Doppio One Regular"/>
                <a:ea typeface="ＭＳ Ｐゴシック" pitchFamily="34" charset="-128"/>
                <a:cs typeface="Doppio One Regular"/>
              </a:rPr>
              <a:t>Behavioral Health</a:t>
            </a:r>
            <a:endParaRPr lang="en-US" sz="1200" dirty="0">
              <a:solidFill>
                <a:srgbClr val="887A69"/>
              </a:solidFill>
              <a:latin typeface="Doppio One Regular"/>
              <a:ea typeface="ＭＳ Ｐゴシック" pitchFamily="34" charset="-128"/>
              <a:cs typeface="Doppio One Regular"/>
            </a:endParaRPr>
          </a:p>
        </p:txBody>
      </p:sp>
      <p:pic>
        <p:nvPicPr>
          <p:cNvPr id="3" name="Picture 2" descr="Nurses.png"/>
          <p:cNvPicPr>
            <a:picLocks noChangeAspect="1"/>
          </p:cNvPicPr>
          <p:nvPr/>
        </p:nvPicPr>
        <p:blipFill>
          <a:blip r:embed="rId15" cstate="print">
            <a:alphaModFix amt="50000"/>
            <a:extLst>
              <a:ext uri="{28A0092B-C50C-407E-A947-70E740481C1C}">
                <a14:useLocalDpi xmlns:a14="http://schemas.microsoft.com/office/drawing/2010/main" val="0"/>
              </a:ext>
            </a:extLst>
          </a:blip>
          <a:stretch>
            <a:fillRect/>
          </a:stretch>
        </p:blipFill>
        <p:spPr>
          <a:xfrm>
            <a:off x="2286000" y="4343400"/>
            <a:ext cx="990600" cy="990600"/>
          </a:xfrm>
          <a:prstGeom prst="rect">
            <a:avLst/>
          </a:prstGeom>
        </p:spPr>
      </p:pic>
      <p:pic>
        <p:nvPicPr>
          <p:cNvPr id="4" name="Picture 3" descr="Doctor.png"/>
          <p:cNvPicPr>
            <a:picLocks noChangeAspect="1"/>
          </p:cNvPicPr>
          <p:nvPr/>
        </p:nvPicPr>
        <p:blipFill>
          <a:blip r:embed="rId16" cstate="print">
            <a:alphaModFix amt="50000"/>
            <a:extLst>
              <a:ext uri="{28A0092B-C50C-407E-A947-70E740481C1C}">
                <a14:useLocalDpi xmlns:a14="http://schemas.microsoft.com/office/drawing/2010/main" val="0"/>
              </a:ext>
            </a:extLst>
          </a:blip>
          <a:stretch>
            <a:fillRect/>
          </a:stretch>
        </p:blipFill>
        <p:spPr>
          <a:xfrm>
            <a:off x="457200" y="3505200"/>
            <a:ext cx="762000" cy="762000"/>
          </a:xfrm>
          <a:prstGeom prst="rect">
            <a:avLst/>
          </a:prstGeom>
        </p:spPr>
      </p:pic>
      <p:pic>
        <p:nvPicPr>
          <p:cNvPr id="5" name="Picture 4" descr="Doctors.png"/>
          <p:cNvPicPr>
            <a:picLocks noChangeAspect="1"/>
          </p:cNvPicPr>
          <p:nvPr/>
        </p:nvPicPr>
        <p:blipFill>
          <a:blip r:embed="rId17" cstate="print">
            <a:alphaModFix amt="50000"/>
            <a:extLst>
              <a:ext uri="{28A0092B-C50C-407E-A947-70E740481C1C}">
                <a14:useLocalDpi xmlns:a14="http://schemas.microsoft.com/office/drawing/2010/main" val="0"/>
              </a:ext>
            </a:extLst>
          </a:blip>
          <a:stretch>
            <a:fillRect/>
          </a:stretch>
        </p:blipFill>
        <p:spPr>
          <a:xfrm>
            <a:off x="2514600" y="1041400"/>
            <a:ext cx="787400" cy="787400"/>
          </a:xfrm>
          <a:prstGeom prst="rect">
            <a:avLst/>
          </a:prstGeom>
        </p:spPr>
      </p:pic>
      <p:pic>
        <p:nvPicPr>
          <p:cNvPr id="56" name="Picture 55" descr="MedicineBottles.png"/>
          <p:cNvPicPr>
            <a:picLocks noChangeAspect="1"/>
          </p:cNvPicPr>
          <p:nvPr/>
        </p:nvPicPr>
        <p:blipFill>
          <a:blip r:embed="rId18" cstate="print">
            <a:alphaModFix amt="50000"/>
            <a:extLst>
              <a:ext uri="{28A0092B-C50C-407E-A947-70E740481C1C}">
                <a14:useLocalDpi xmlns:a14="http://schemas.microsoft.com/office/drawing/2010/main" val="0"/>
              </a:ext>
            </a:extLst>
          </a:blip>
          <a:stretch>
            <a:fillRect/>
          </a:stretch>
        </p:blipFill>
        <p:spPr>
          <a:xfrm>
            <a:off x="3810000" y="4648200"/>
            <a:ext cx="533400" cy="533400"/>
          </a:xfrm>
          <a:prstGeom prst="rect">
            <a:avLst/>
          </a:prstGeom>
        </p:spPr>
      </p:pic>
      <p:pic>
        <p:nvPicPr>
          <p:cNvPr id="78" name="Picture 77" descr="Patient.png"/>
          <p:cNvPicPr>
            <a:picLocks noChangeAspect="1"/>
          </p:cNvPicPr>
          <p:nvPr/>
        </p:nvPicPr>
        <p:blipFill>
          <a:blip r:embed="rId19" cstate="print">
            <a:alphaModFix amt="50000"/>
            <a:extLst>
              <a:ext uri="{28A0092B-C50C-407E-A947-70E740481C1C}">
                <a14:useLocalDpi xmlns:a14="http://schemas.microsoft.com/office/drawing/2010/main" val="0"/>
              </a:ext>
            </a:extLst>
          </a:blip>
          <a:stretch>
            <a:fillRect/>
          </a:stretch>
        </p:blipFill>
        <p:spPr>
          <a:xfrm>
            <a:off x="4835388" y="1219200"/>
            <a:ext cx="379028" cy="1066800"/>
          </a:xfrm>
          <a:prstGeom prst="rect">
            <a:avLst/>
          </a:prstGeom>
        </p:spPr>
      </p:pic>
    </p:spTree>
    <p:extLst>
      <p:ext uri="{BB962C8B-B14F-4D97-AF65-F5344CB8AC3E}">
        <p14:creationId xmlns:p14="http://schemas.microsoft.com/office/powerpoint/2010/main" val="32412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With Reform Comes </a:t>
            </a:r>
            <a:r>
              <a:rPr lang="en-US" sz="4200" dirty="0" smtClean="0">
                <a:solidFill>
                  <a:srgbClr val="D70036"/>
                </a:solidFill>
                <a:latin typeface="Doppio One Regular"/>
                <a:cs typeface="Doppio One Regular"/>
              </a:rPr>
              <a:t>Opportunity</a:t>
            </a:r>
            <a:endParaRPr lang="en-US" sz="4200" dirty="0">
              <a:solidFill>
                <a:srgbClr val="7F7F7F"/>
              </a:solidFill>
              <a:latin typeface="Doppio One Regular"/>
              <a:cs typeface="Doppio One Regular"/>
            </a:endParaRPr>
          </a:p>
        </p:txBody>
      </p:sp>
      <p:sp>
        <p:nvSpPr>
          <p:cNvPr id="5" name="TextBox 4"/>
          <p:cNvSpPr txBox="1"/>
          <p:nvPr/>
        </p:nvSpPr>
        <p:spPr>
          <a:xfrm>
            <a:off x="914400" y="1524000"/>
            <a:ext cx="7696200" cy="4247317"/>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Currently, Alabama only covers adults with children and only those who are at less than 12 percent of the federal poverty </a:t>
            </a:r>
            <a:r>
              <a:rPr lang="en-US" sz="2400" dirty="0" smtClean="0">
                <a:solidFill>
                  <a:srgbClr val="887A69"/>
                </a:solidFill>
                <a:latin typeface="Titillium WebLight"/>
                <a:cs typeface="Titillium WebLight"/>
              </a:rPr>
              <a:t>level.</a:t>
            </a:r>
            <a:endParaRPr lang="en-US" sz="2400" dirty="0">
              <a:solidFill>
                <a:srgbClr val="887A69"/>
              </a:solidFill>
              <a:latin typeface="Titillium WebLight"/>
              <a:cs typeface="Titillium WebLight"/>
            </a:endParaRP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 expansion would allow a family of four to make up to $31,000 annually and still qualify.</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 federal government </a:t>
            </a:r>
            <a:r>
              <a:rPr lang="en-US" sz="2400" dirty="0" smtClean="0">
                <a:solidFill>
                  <a:srgbClr val="887A69"/>
                </a:solidFill>
                <a:latin typeface="Titillium WebLight"/>
                <a:cs typeface="Titillium WebLight"/>
              </a:rPr>
              <a:t>would </a:t>
            </a:r>
            <a:r>
              <a:rPr lang="en-US" sz="2400" dirty="0">
                <a:solidFill>
                  <a:srgbClr val="887A69"/>
                </a:solidFill>
                <a:latin typeface="Titillium WebLight"/>
                <a:cs typeface="Titillium WebLight"/>
              </a:rPr>
              <a:t>cover 100 percent of the costs of increasing coverage for the first three years.</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 most the state </a:t>
            </a:r>
            <a:r>
              <a:rPr lang="en-US" sz="2400" dirty="0" smtClean="0">
                <a:solidFill>
                  <a:srgbClr val="887A69"/>
                </a:solidFill>
                <a:latin typeface="Titillium WebLight"/>
                <a:cs typeface="Titillium WebLight"/>
              </a:rPr>
              <a:t>would </a:t>
            </a:r>
            <a:r>
              <a:rPr lang="en-US" sz="2400" dirty="0">
                <a:solidFill>
                  <a:srgbClr val="887A69"/>
                </a:solidFill>
                <a:latin typeface="Titillium WebLight"/>
                <a:cs typeface="Titillium WebLight"/>
              </a:rPr>
              <a:t>ever pay is 10 percent of the expansion cost starting in 2020.</a:t>
            </a:r>
          </a:p>
        </p:txBody>
      </p:sp>
    </p:spTree>
    <p:extLst>
      <p:ext uri="{BB962C8B-B14F-4D97-AF65-F5344CB8AC3E}">
        <p14:creationId xmlns:p14="http://schemas.microsoft.com/office/powerpoint/2010/main" val="19047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With Reform Comes </a:t>
            </a:r>
            <a:r>
              <a:rPr lang="en-US" sz="4200" dirty="0" smtClean="0">
                <a:solidFill>
                  <a:srgbClr val="D70036"/>
                </a:solidFill>
                <a:latin typeface="Doppio One Regular"/>
                <a:cs typeface="Doppio One Regular"/>
              </a:rPr>
              <a:t>Opportunity</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354765"/>
          </a:xfrm>
          <a:prstGeom prst="rect">
            <a:avLst/>
          </a:prstGeom>
          <a:noFill/>
        </p:spPr>
        <p:txBody>
          <a:bodyPr wrap="square" rtlCol="0">
            <a:spAutoFit/>
          </a:bodyPr>
          <a:lstStyle/>
          <a:p>
            <a:pPr marL="256032" indent="-256032">
              <a:spcBef>
                <a:spcPts val="0"/>
              </a:spcBef>
              <a:spcAft>
                <a:spcPts val="1200"/>
              </a:spcAft>
              <a:buClr>
                <a:srgbClr val="D70036"/>
              </a:buClr>
              <a:buFont typeface="Wingdings" charset="2"/>
              <a:buChar char="§"/>
            </a:pPr>
            <a:r>
              <a:rPr lang="en-US" sz="2400" dirty="0">
                <a:solidFill>
                  <a:srgbClr val="887A69"/>
                </a:solidFill>
                <a:latin typeface="Titillium WebLight"/>
                <a:cs typeface="Titillium WebLight"/>
              </a:rPr>
              <a:t>Medicaid expansion is only an expansion of coverage, </a:t>
            </a:r>
            <a:r>
              <a:rPr lang="en-US" sz="2400" u="sng" dirty="0">
                <a:solidFill>
                  <a:srgbClr val="887A69"/>
                </a:solidFill>
                <a:latin typeface="Titillium WebSemiBold"/>
                <a:cs typeface="Titillium WebSemiBold"/>
              </a:rPr>
              <a:t>not an increase in benefits</a:t>
            </a:r>
            <a:r>
              <a:rPr lang="en-US" sz="2400" dirty="0">
                <a:solidFill>
                  <a:srgbClr val="887A69"/>
                </a:solidFill>
                <a:latin typeface="Titillium WebLight"/>
                <a:cs typeface="Titillium WebLight"/>
              </a:rPr>
              <a:t>.  </a:t>
            </a:r>
          </a:p>
          <a:p>
            <a:pPr marL="256032" indent="-256032">
              <a:spcBef>
                <a:spcPts val="0"/>
              </a:spcBef>
              <a:spcAft>
                <a:spcPts val="1200"/>
              </a:spcAft>
              <a:buClr>
                <a:srgbClr val="D70036"/>
              </a:buClr>
              <a:buFont typeface="Wingdings" charset="2"/>
              <a:buChar char="§"/>
            </a:pPr>
            <a:r>
              <a:rPr lang="en-US" sz="2400" dirty="0">
                <a:solidFill>
                  <a:srgbClr val="887A69"/>
                </a:solidFill>
                <a:latin typeface="Titillium WebLight"/>
                <a:cs typeface="Titillium WebLight"/>
              </a:rPr>
              <a:t>If, for any reason, the state decides it can no longer support the expanded population, it can opt out.</a:t>
            </a:r>
          </a:p>
          <a:p>
            <a:pPr marL="256032" indent="-256032">
              <a:spcBef>
                <a:spcPts val="0"/>
              </a:spcBef>
              <a:spcAft>
                <a:spcPts val="1200"/>
              </a:spcAft>
              <a:buClr>
                <a:srgbClr val="D70036"/>
              </a:buClr>
              <a:buFont typeface="Wingdings" charset="2"/>
              <a:buChar char="§"/>
            </a:pPr>
            <a:r>
              <a:rPr lang="en-US" sz="2400" dirty="0">
                <a:solidFill>
                  <a:srgbClr val="887A69"/>
                </a:solidFill>
                <a:latin typeface="Titillium WebLight"/>
                <a:cs typeface="Titillium WebLight"/>
              </a:rPr>
              <a:t>Medicaid reform, coupled with a Medicaid coverage increase, would allow us to design an Alabama-based health system that </a:t>
            </a:r>
            <a:r>
              <a:rPr lang="en-US" sz="2400" dirty="0" smtClean="0">
                <a:solidFill>
                  <a:srgbClr val="887A69"/>
                </a:solidFill>
                <a:latin typeface="Titillium WebLight"/>
                <a:cs typeface="Titillium WebLight"/>
              </a:rPr>
              <a:t>would meet </a:t>
            </a:r>
            <a:r>
              <a:rPr lang="en-US" sz="2400" dirty="0">
                <a:solidFill>
                  <a:srgbClr val="887A69"/>
                </a:solidFill>
                <a:latin typeface="Titillium WebLight"/>
                <a:cs typeface="Titillium WebLight"/>
              </a:rPr>
              <a:t>the unique needs of our citizens. </a:t>
            </a:r>
          </a:p>
        </p:txBody>
      </p:sp>
    </p:spTree>
    <p:extLst>
      <p:ext uri="{BB962C8B-B14F-4D97-AF65-F5344CB8AC3E}">
        <p14:creationId xmlns:p14="http://schemas.microsoft.com/office/powerpoint/2010/main" val="8734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D70036"/>
                </a:solidFill>
                <a:latin typeface="Doppio One Regular"/>
                <a:cs typeface="Doppio One Regular"/>
              </a:rPr>
              <a:t>State-Based </a:t>
            </a:r>
            <a:r>
              <a:rPr lang="en-US" sz="4200" dirty="0" smtClean="0">
                <a:solidFill>
                  <a:schemeClr val="bg1">
                    <a:lumMod val="50000"/>
                  </a:schemeClr>
                </a:solidFill>
                <a:latin typeface="Titillium WebLight"/>
                <a:cs typeface="Titillium WebLight"/>
              </a:rPr>
              <a:t>Solutions</a:t>
            </a:r>
            <a:endParaRPr lang="en-US" sz="4200" dirty="0">
              <a:solidFill>
                <a:srgbClr val="7F7F7F"/>
              </a:solidFill>
              <a:latin typeface="Titillium WebLight"/>
              <a:cs typeface="Titillium WebLight"/>
            </a:endParaRPr>
          </a:p>
        </p:txBody>
      </p:sp>
      <p:sp>
        <p:nvSpPr>
          <p:cNvPr id="5" name="TextBox 4"/>
          <p:cNvSpPr txBox="1"/>
          <p:nvPr/>
        </p:nvSpPr>
        <p:spPr>
          <a:xfrm>
            <a:off x="914400" y="1600200"/>
            <a:ext cx="7696200" cy="3293209"/>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States across the country are developing state-based solutions to increase access to health coverage. </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Arkansas</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Pennsylvania</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Iowa</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Alabama lawmakers need to find their own solution for our state</a:t>
            </a:r>
            <a:r>
              <a:rPr lang="en-US" sz="2400" dirty="0" smtClean="0">
                <a:solidFill>
                  <a:srgbClr val="887A69"/>
                </a:solidFill>
                <a:latin typeface="Titillium WebLight"/>
                <a:cs typeface="Titillium WebLight"/>
              </a:rPr>
              <a:t>.</a:t>
            </a: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307294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Tremendous </a:t>
            </a:r>
            <a:r>
              <a:rPr lang="en-US" sz="4200" dirty="0" smtClean="0">
                <a:solidFill>
                  <a:srgbClr val="D70036"/>
                </a:solidFill>
                <a:latin typeface="Doppio One Regular"/>
                <a:cs typeface="Doppio One Regular"/>
              </a:rPr>
              <a:t>Economic Potential</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848600" cy="2462213"/>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Two credible, university studies have reported on the </a:t>
            </a:r>
            <a:r>
              <a:rPr lang="en-US" sz="2400" dirty="0" smtClean="0">
                <a:solidFill>
                  <a:srgbClr val="887A69"/>
                </a:solidFill>
                <a:latin typeface="Titillium WebLight"/>
                <a:cs typeface="Titillium WebLight"/>
              </a:rPr>
              <a:t>huge </a:t>
            </a:r>
            <a:r>
              <a:rPr lang="en-US" sz="2400" dirty="0">
                <a:solidFill>
                  <a:srgbClr val="887A69"/>
                </a:solidFill>
                <a:latin typeface="Titillium WebLight"/>
                <a:cs typeface="Titillium WebLight"/>
              </a:rPr>
              <a:t>economic potential of an expansion.</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They predict the additional payments for newly eligible individuals will drive increased health care demand, which will result in additional tax revenue, utility utilization, </a:t>
            </a:r>
            <a:r>
              <a:rPr lang="en-US" sz="2400" dirty="0" smtClean="0">
                <a:solidFill>
                  <a:srgbClr val="887A69"/>
                </a:solidFill>
                <a:latin typeface="Titillium WebLight"/>
                <a:cs typeface="Titillium WebLight"/>
              </a:rPr>
              <a:t>equipment </a:t>
            </a:r>
            <a:r>
              <a:rPr lang="en-US" sz="2400" dirty="0">
                <a:solidFill>
                  <a:srgbClr val="887A69"/>
                </a:solidFill>
                <a:latin typeface="Titillium WebLight"/>
                <a:cs typeface="Titillium WebLight"/>
              </a:rPr>
              <a:t>and supply purchases, etc</a:t>
            </a:r>
            <a:r>
              <a:rPr lang="en-US" sz="2400" dirty="0" smtClean="0">
                <a:solidFill>
                  <a:srgbClr val="887A69"/>
                </a:solidFill>
                <a:latin typeface="Titillium WebLight"/>
                <a:cs typeface="Titillium WebLight"/>
              </a:rPr>
              <a:t>.</a:t>
            </a: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23141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Tremendous </a:t>
            </a:r>
            <a:r>
              <a:rPr lang="en-US" sz="4200" dirty="0" smtClean="0">
                <a:solidFill>
                  <a:srgbClr val="D70036"/>
                </a:solidFill>
                <a:latin typeface="Doppio One Regular"/>
                <a:cs typeface="Doppio One Regular"/>
              </a:rPr>
              <a:t>Economic Potential</a:t>
            </a:r>
            <a:endParaRPr lang="en-US" sz="4200" dirty="0">
              <a:solidFill>
                <a:srgbClr val="7F7F7F"/>
              </a:solidFill>
              <a:latin typeface="Doppio One Regular"/>
              <a:cs typeface="Doppio One Regular"/>
            </a:endParaRPr>
          </a:p>
        </p:txBody>
      </p:sp>
      <p:sp>
        <p:nvSpPr>
          <p:cNvPr id="5" name="TextBox 4"/>
          <p:cNvSpPr txBox="1"/>
          <p:nvPr/>
        </p:nvSpPr>
        <p:spPr>
          <a:xfrm>
            <a:off x="838200" y="1524000"/>
            <a:ext cx="8001000" cy="6157070"/>
          </a:xfrm>
          <a:prstGeom prst="rect">
            <a:avLst/>
          </a:prstGeom>
          <a:noFill/>
        </p:spPr>
        <p:txBody>
          <a:bodyPr wrap="square" rtlCol="0">
            <a:spAutoFit/>
          </a:bodyPr>
          <a:lstStyle/>
          <a:p>
            <a:pPr marL="256032"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The University of Alabama’s Center for Business and Economic Research estimated the overall increase in business activity by </a:t>
            </a:r>
            <a:r>
              <a:rPr lang="en-US" sz="2300" dirty="0" smtClean="0">
                <a:solidFill>
                  <a:srgbClr val="887A69"/>
                </a:solidFill>
                <a:latin typeface="Titillium WebLight"/>
                <a:cs typeface="Titillium WebLight"/>
              </a:rPr>
              <a:t>$28 </a:t>
            </a:r>
            <a:r>
              <a:rPr lang="en-US" sz="2300" dirty="0">
                <a:solidFill>
                  <a:srgbClr val="887A69"/>
                </a:solidFill>
                <a:latin typeface="Titillium WebLight"/>
                <a:cs typeface="Titillium WebLight"/>
              </a:rPr>
              <a:t>billion, which includes:</a:t>
            </a:r>
          </a:p>
          <a:p>
            <a:pPr marL="1170432" lvl="3"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a:t>
            </a:r>
            <a:r>
              <a:rPr lang="en-US" sz="2300" dirty="0" smtClean="0">
                <a:solidFill>
                  <a:srgbClr val="887A69"/>
                </a:solidFill>
                <a:latin typeface="Titillium WebLight"/>
                <a:cs typeface="Titillium WebLight"/>
              </a:rPr>
              <a:t>17 </a:t>
            </a:r>
            <a:r>
              <a:rPr lang="en-US" sz="2300" dirty="0">
                <a:solidFill>
                  <a:srgbClr val="887A69"/>
                </a:solidFill>
                <a:latin typeface="Titillium WebLight"/>
                <a:cs typeface="Titillium WebLight"/>
              </a:rPr>
              <a:t>billion impact to state’s Gross Domestic Product</a:t>
            </a:r>
          </a:p>
          <a:p>
            <a:pPr marL="1170432" lvl="3" indent="-256032">
              <a:lnSpc>
                <a:spcPct val="90000"/>
              </a:lnSpc>
              <a:spcAft>
                <a:spcPts val="1200"/>
              </a:spcAft>
              <a:buClr>
                <a:srgbClr val="D70036"/>
              </a:buClr>
              <a:buFont typeface="Wingdings" charset="2"/>
              <a:buChar char="§"/>
            </a:pPr>
            <a:r>
              <a:rPr lang="en-US" sz="2300" dirty="0" smtClean="0">
                <a:solidFill>
                  <a:srgbClr val="887A69"/>
                </a:solidFill>
                <a:latin typeface="Titillium WebLight"/>
                <a:cs typeface="Titillium WebLight"/>
              </a:rPr>
              <a:t>$10 </a:t>
            </a:r>
            <a:r>
              <a:rPr lang="en-US" sz="2300" dirty="0">
                <a:solidFill>
                  <a:srgbClr val="887A69"/>
                </a:solidFill>
                <a:latin typeface="Titillium WebLight"/>
                <a:cs typeface="Titillium WebLight"/>
              </a:rPr>
              <a:t>billion in worker earnings </a:t>
            </a:r>
          </a:p>
          <a:p>
            <a:pPr marL="256032"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UAB researchers found that the additional taxes and economic benefits would more than cover the state’s cost of the </a:t>
            </a:r>
            <a:r>
              <a:rPr lang="en-US" sz="2300" dirty="0" smtClean="0">
                <a:solidFill>
                  <a:srgbClr val="887A69"/>
                </a:solidFill>
                <a:latin typeface="Titillium WebLight"/>
                <a:cs typeface="Titillium WebLight"/>
              </a:rPr>
              <a:t>expansion… </a:t>
            </a:r>
            <a:r>
              <a:rPr lang="en-US" sz="2300" dirty="0">
                <a:solidFill>
                  <a:srgbClr val="887A69"/>
                </a:solidFill>
                <a:latin typeface="Titillium WebLight"/>
                <a:cs typeface="Titillium WebLight"/>
              </a:rPr>
              <a:t>about $700 million over six years.</a:t>
            </a:r>
          </a:p>
          <a:p>
            <a:pPr marL="256032"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According to UAB study, the state would actually net about $900 million over six years.</a:t>
            </a: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102573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1524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spc="-180" dirty="0" smtClean="0">
                <a:solidFill>
                  <a:schemeClr val="bg1">
                    <a:lumMod val="50000"/>
                  </a:schemeClr>
                </a:solidFill>
                <a:latin typeface="Titillium WebLight"/>
                <a:cs typeface="Titillium WebLight"/>
              </a:rPr>
              <a:t>Covering </a:t>
            </a:r>
            <a:r>
              <a:rPr lang="en-US" sz="4200" spc="-180" dirty="0" smtClean="0">
                <a:solidFill>
                  <a:srgbClr val="D70036"/>
                </a:solidFill>
                <a:latin typeface="Doppio One Regular"/>
                <a:cs typeface="Doppio One Regular"/>
              </a:rPr>
              <a:t>Hardworking Alabamians</a:t>
            </a:r>
            <a:endParaRPr lang="en-US" sz="4200" spc="-180" dirty="0">
              <a:solidFill>
                <a:srgbClr val="7F7F7F"/>
              </a:solidFill>
              <a:latin typeface="Doppio One Regular"/>
              <a:cs typeface="Doppio One Regular"/>
            </a:endParaRPr>
          </a:p>
        </p:txBody>
      </p:sp>
      <p:graphicFrame>
        <p:nvGraphicFramePr>
          <p:cNvPr id="4" name="Table 3"/>
          <p:cNvGraphicFramePr>
            <a:graphicFrameLocks noGrp="1"/>
          </p:cNvGraphicFramePr>
          <p:nvPr>
            <p:extLst>
              <p:ext uri="{D42A27DB-BD31-4B8C-83A1-F6EECF244321}">
                <p14:modId xmlns:p14="http://schemas.microsoft.com/office/powerpoint/2010/main" val="2228210453"/>
              </p:ext>
            </p:extLst>
          </p:nvPr>
        </p:nvGraphicFramePr>
        <p:xfrm>
          <a:off x="1143000" y="1630680"/>
          <a:ext cx="6934200" cy="3855720"/>
        </p:xfrm>
        <a:graphic>
          <a:graphicData uri="http://schemas.openxmlformats.org/drawingml/2006/table">
            <a:tbl>
              <a:tblPr firstRow="1" bandRow="1">
                <a:tableStyleId>{5C22544A-7EE6-4342-B048-85BDC9FD1C3A}</a:tableStyleId>
              </a:tblPr>
              <a:tblGrid>
                <a:gridCol w="4724400"/>
                <a:gridCol w="2209800"/>
              </a:tblGrid>
              <a:tr h="340360">
                <a:tc>
                  <a:txBody>
                    <a:bodyPr/>
                    <a:lstStyle/>
                    <a:p>
                      <a:endParaRPr lang="en-US" sz="1700" b="0" i="0" dirty="0">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c>
                  <a:txBody>
                    <a:bodyPr/>
                    <a:lstStyle/>
                    <a:p>
                      <a:pPr algn="ctr"/>
                      <a:r>
                        <a:rPr lang="en-US" sz="1700" b="0" i="0" dirty="0" smtClean="0">
                          <a:solidFill>
                            <a:srgbClr val="D70036"/>
                          </a:solidFill>
                          <a:latin typeface="Titillium WebLight"/>
                          <a:cs typeface="Titillium WebLight"/>
                        </a:rPr>
                        <a:t>Potentially Eligible</a:t>
                      </a:r>
                      <a:endParaRPr lang="en-US" sz="1700" b="0" i="0" dirty="0">
                        <a:solidFill>
                          <a:srgbClr val="D70036"/>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r>
              <a:tr h="340360">
                <a:tc>
                  <a:txBody>
                    <a:bodyPr/>
                    <a:lstStyle/>
                    <a:p>
                      <a:r>
                        <a:rPr lang="en-US" sz="1700" dirty="0" smtClean="0">
                          <a:solidFill>
                            <a:srgbClr val="887A69"/>
                          </a:solidFill>
                          <a:latin typeface="Titillium WebLight"/>
                          <a:cs typeface="Titillium WebLight"/>
                        </a:rPr>
                        <a:t>Restaurants &amp; other food services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dirty="0" smtClean="0">
                          <a:solidFill>
                            <a:srgbClr val="887A69"/>
                          </a:solidFill>
                          <a:latin typeface="Titillium WebLight"/>
                          <a:cs typeface="Titillium WebLight"/>
                        </a:rPr>
                        <a:t>25,060</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Construction</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23,350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Landscaping services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 6,350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Household goods repair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5,410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Drug &amp; chemical wholesalers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4,880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Building support services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4,750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Automotive repair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dirty="0" smtClean="0">
                          <a:solidFill>
                            <a:srgbClr val="887A69"/>
                          </a:solidFill>
                          <a:latin typeface="Titillium WebLight"/>
                          <a:cs typeface="Titillium WebLight"/>
                        </a:rPr>
                        <a:t>4,440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Auto &amp; related manufacturing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3,660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Museums &amp; historical sites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3,520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Film &amp; video industries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3,450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901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Alabama Has </a:t>
            </a:r>
            <a:r>
              <a:rPr lang="en-US" sz="4200" dirty="0" smtClean="0">
                <a:solidFill>
                  <a:srgbClr val="D70036"/>
                </a:solidFill>
                <a:latin typeface="Doppio One Regular"/>
                <a:cs typeface="Doppio One Regular"/>
              </a:rPr>
              <a:t>Recruited Well</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323987"/>
          </a:xfrm>
          <a:prstGeom prst="rect">
            <a:avLst/>
          </a:prstGeom>
          <a:noFill/>
        </p:spPr>
        <p:txBody>
          <a:bodyPr wrap="square" rtlCol="0">
            <a:spAutoFit/>
          </a:bodyPr>
          <a:lstStyle/>
          <a:p>
            <a:pPr marL="256032" indent="-256032">
              <a:spcAft>
                <a:spcPts val="1200"/>
              </a:spcAft>
              <a:buClr>
                <a:srgbClr val="D70036"/>
              </a:buClr>
              <a:buSzPct val="100000"/>
              <a:buFont typeface="Wingdings" charset="2"/>
              <a:buChar char="§"/>
            </a:pPr>
            <a:r>
              <a:rPr lang="en-US" sz="2600" dirty="0" smtClean="0">
                <a:solidFill>
                  <a:srgbClr val="F7A800"/>
                </a:solidFill>
                <a:latin typeface="Doppio One Regular"/>
                <a:cs typeface="Doppio One Regular"/>
              </a:rPr>
              <a:t>MERCEDES</a:t>
            </a:r>
            <a:r>
              <a:rPr lang="en-US" sz="2600" dirty="0" smtClean="0">
                <a:solidFill>
                  <a:schemeClr val="bg2">
                    <a:lumMod val="25000"/>
                  </a:schemeClr>
                </a:solidFill>
                <a:latin typeface="Titillium WebLight"/>
                <a:cs typeface="Titillium WebLight"/>
              </a:rPr>
              <a:t> </a:t>
            </a:r>
            <a:r>
              <a:rPr lang="en-US" sz="2400" dirty="0">
                <a:solidFill>
                  <a:srgbClr val="887A69"/>
                </a:solidFill>
                <a:latin typeface="Titillium WebSemiBold"/>
                <a:cs typeface="Titillium WebSemiBold"/>
              </a:rPr>
              <a:t>1500 jobs/$253 million </a:t>
            </a:r>
            <a:r>
              <a:rPr lang="en-US" sz="2400" dirty="0">
                <a:solidFill>
                  <a:srgbClr val="887A69"/>
                </a:solidFill>
                <a:latin typeface="Titillium WebLight"/>
                <a:cs typeface="Titillium WebLight"/>
              </a:rPr>
              <a:t>in incentives </a:t>
            </a:r>
          </a:p>
          <a:p>
            <a:pPr marL="256032" indent="-256032">
              <a:spcAft>
                <a:spcPts val="1200"/>
              </a:spcAft>
              <a:buClr>
                <a:srgbClr val="D70036"/>
              </a:buClr>
              <a:buSzPct val="100000"/>
              <a:buFont typeface="Wingdings" charset="2"/>
              <a:buChar char="§"/>
            </a:pPr>
            <a:r>
              <a:rPr lang="en-US" sz="2600" dirty="0" smtClean="0">
                <a:solidFill>
                  <a:srgbClr val="F7A800"/>
                </a:solidFill>
                <a:latin typeface="Doppio One Regular"/>
                <a:cs typeface="Doppio One Regular"/>
              </a:rPr>
              <a:t>HONDA</a:t>
            </a:r>
            <a:r>
              <a:rPr lang="en-US" sz="2600" dirty="0" smtClean="0">
                <a:solidFill>
                  <a:schemeClr val="bg2">
                    <a:lumMod val="25000"/>
                  </a:schemeClr>
                </a:solidFill>
                <a:latin typeface="Titillium WebLight"/>
                <a:cs typeface="Titillium WebLight"/>
              </a:rPr>
              <a:t> </a:t>
            </a:r>
            <a:r>
              <a:rPr lang="en-US" sz="2400" dirty="0">
                <a:solidFill>
                  <a:srgbClr val="887A69"/>
                </a:solidFill>
                <a:latin typeface="Titillium WebSemiBold"/>
                <a:cs typeface="Titillium WebSemiBold"/>
              </a:rPr>
              <a:t>1500 jobs/$158 million </a:t>
            </a:r>
            <a:r>
              <a:rPr lang="en-US" sz="2400" dirty="0">
                <a:solidFill>
                  <a:srgbClr val="887A69"/>
                </a:solidFill>
                <a:latin typeface="Titillium WebLight"/>
                <a:cs typeface="Titillium WebLight"/>
              </a:rPr>
              <a:t>in incentives </a:t>
            </a:r>
          </a:p>
          <a:p>
            <a:pPr marL="256032" indent="-256032">
              <a:spcAft>
                <a:spcPts val="1200"/>
              </a:spcAft>
              <a:buClr>
                <a:srgbClr val="D70036"/>
              </a:buClr>
              <a:buSzPct val="100000"/>
              <a:buFont typeface="Wingdings" charset="2"/>
              <a:buChar char="§"/>
            </a:pPr>
            <a:r>
              <a:rPr lang="en-US" sz="2600" dirty="0" smtClean="0">
                <a:solidFill>
                  <a:srgbClr val="F7A800"/>
                </a:solidFill>
                <a:latin typeface="Doppio One Regular"/>
                <a:cs typeface="Doppio One Regular"/>
              </a:rPr>
              <a:t>TOYOTA</a:t>
            </a:r>
            <a:r>
              <a:rPr lang="en-US" sz="2600" dirty="0" smtClean="0">
                <a:solidFill>
                  <a:schemeClr val="bg2">
                    <a:lumMod val="25000"/>
                  </a:schemeClr>
                </a:solidFill>
                <a:latin typeface="Titillium WebLight"/>
                <a:cs typeface="Titillium WebLight"/>
              </a:rPr>
              <a:t> </a:t>
            </a:r>
            <a:r>
              <a:rPr lang="en-US" sz="2400" dirty="0">
                <a:solidFill>
                  <a:srgbClr val="887A69"/>
                </a:solidFill>
                <a:latin typeface="Titillium WebSemiBold"/>
                <a:cs typeface="Titillium WebSemiBold"/>
              </a:rPr>
              <a:t>350 jobs/$29 million </a:t>
            </a:r>
            <a:r>
              <a:rPr lang="en-US" sz="2400" dirty="0">
                <a:solidFill>
                  <a:srgbClr val="887A69"/>
                </a:solidFill>
                <a:latin typeface="Titillium WebLight"/>
                <a:cs typeface="Titillium WebLight"/>
              </a:rPr>
              <a:t>in incentives</a:t>
            </a:r>
          </a:p>
          <a:p>
            <a:pPr marL="256032" indent="-256032">
              <a:spcAft>
                <a:spcPts val="1200"/>
              </a:spcAft>
              <a:buClr>
                <a:srgbClr val="D70036"/>
              </a:buClr>
              <a:buSzPct val="100000"/>
              <a:buFont typeface="Wingdings" charset="2"/>
              <a:buChar char="§"/>
            </a:pPr>
            <a:r>
              <a:rPr lang="en-US" sz="2600" dirty="0" smtClean="0">
                <a:solidFill>
                  <a:srgbClr val="F7A800"/>
                </a:solidFill>
                <a:latin typeface="Doppio One Regular"/>
                <a:cs typeface="Doppio One Regular"/>
              </a:rPr>
              <a:t>HYUNDAI</a:t>
            </a:r>
            <a:r>
              <a:rPr lang="en-US" sz="2600" dirty="0" smtClean="0">
                <a:solidFill>
                  <a:schemeClr val="bg2">
                    <a:lumMod val="25000"/>
                  </a:schemeClr>
                </a:solidFill>
                <a:latin typeface="Titillium WebLight"/>
                <a:cs typeface="Titillium WebLight"/>
              </a:rPr>
              <a:t> </a:t>
            </a:r>
            <a:r>
              <a:rPr lang="en-US" sz="2400" dirty="0">
                <a:solidFill>
                  <a:srgbClr val="887A69"/>
                </a:solidFill>
                <a:latin typeface="Titillium WebSemiBold"/>
                <a:cs typeface="Titillium WebSemiBold"/>
              </a:rPr>
              <a:t>2,000 jobs/$253 million </a:t>
            </a:r>
            <a:r>
              <a:rPr lang="en-US" sz="2400" dirty="0">
                <a:solidFill>
                  <a:srgbClr val="887A69"/>
                </a:solidFill>
                <a:latin typeface="Titillium WebLight"/>
                <a:cs typeface="Titillium WebLight"/>
              </a:rPr>
              <a:t>in incentives </a:t>
            </a:r>
          </a:p>
          <a:p>
            <a:pPr marL="256032" indent="-256032">
              <a:spcAft>
                <a:spcPts val="1200"/>
              </a:spcAft>
              <a:buClr>
                <a:srgbClr val="D70036"/>
              </a:buClr>
              <a:buSzPct val="100000"/>
              <a:buFont typeface="Wingdings" charset="2"/>
              <a:buChar char="§"/>
            </a:pPr>
            <a:r>
              <a:rPr lang="en-US" sz="2600" dirty="0" smtClean="0">
                <a:solidFill>
                  <a:srgbClr val="F7A800"/>
                </a:solidFill>
                <a:latin typeface="Doppio One Regular"/>
                <a:cs typeface="Doppio One Regular"/>
              </a:rPr>
              <a:t>AIRBUS</a:t>
            </a:r>
            <a:r>
              <a:rPr lang="en-US" sz="2600" dirty="0" smtClean="0">
                <a:solidFill>
                  <a:srgbClr val="F7A800"/>
                </a:solidFill>
                <a:latin typeface="Titillium WebLight"/>
                <a:cs typeface="Titillium WebLight"/>
              </a:rPr>
              <a:t> </a:t>
            </a:r>
            <a:r>
              <a:rPr lang="en-US" sz="2400" dirty="0" smtClean="0">
                <a:solidFill>
                  <a:srgbClr val="887A69"/>
                </a:solidFill>
                <a:latin typeface="Titillium WebSemiBold"/>
                <a:cs typeface="Titillium WebSemiBold"/>
              </a:rPr>
              <a:t>1,000 jobs/$158 million </a:t>
            </a:r>
            <a:r>
              <a:rPr lang="en-US" sz="2400" dirty="0" smtClean="0">
                <a:solidFill>
                  <a:srgbClr val="887A69"/>
                </a:solidFill>
                <a:latin typeface="Titillium WebLight"/>
                <a:cs typeface="Titillium WebLight"/>
              </a:rPr>
              <a:t>in incentives</a:t>
            </a:r>
          </a:p>
          <a:p>
            <a:pPr algn="r">
              <a:spcAft>
                <a:spcPts val="1200"/>
              </a:spcAft>
              <a:buClr>
                <a:srgbClr val="D70036"/>
              </a:buClr>
              <a:buSzPct val="100000"/>
            </a:pPr>
            <a:r>
              <a:rPr lang="en-US" sz="1000" dirty="0">
                <a:solidFill>
                  <a:schemeClr val="bg2">
                    <a:lumMod val="25000"/>
                  </a:schemeClr>
                </a:solidFill>
              </a:rPr>
              <a:t>(NOTE: Need sources)</a:t>
            </a:r>
          </a:p>
          <a:p>
            <a:pPr>
              <a:spcAft>
                <a:spcPts val="1200"/>
              </a:spcAft>
              <a:buClr>
                <a:srgbClr val="D70036"/>
              </a:buClr>
              <a:buSzPct val="100000"/>
            </a:pPr>
            <a:r>
              <a:rPr lang="en-US" sz="1000" dirty="0" smtClean="0">
                <a:solidFill>
                  <a:schemeClr val="bg2">
                    <a:lumMod val="25000"/>
                  </a:schemeClr>
                </a:solidFill>
                <a:latin typeface="Titillium WebLight"/>
                <a:cs typeface="Titillium WebLight"/>
              </a:rPr>
              <a:t> </a:t>
            </a:r>
            <a:endParaRPr lang="en-US" sz="1000" dirty="0">
              <a:solidFill>
                <a:schemeClr val="bg2">
                  <a:lumMod val="25000"/>
                </a:schemeClr>
              </a:solidFill>
              <a:latin typeface="Titillium WebLight"/>
              <a:cs typeface="Titillium WebLight"/>
            </a:endParaRPr>
          </a:p>
        </p:txBody>
      </p:sp>
    </p:spTree>
    <p:extLst>
      <p:ext uri="{BB962C8B-B14F-4D97-AF65-F5344CB8AC3E}">
        <p14:creationId xmlns:p14="http://schemas.microsoft.com/office/powerpoint/2010/main" val="19231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Potential for </a:t>
            </a:r>
            <a:r>
              <a:rPr lang="en-US" sz="4200" dirty="0" smtClean="0">
                <a:solidFill>
                  <a:srgbClr val="D70036"/>
                </a:solidFill>
                <a:latin typeface="Doppio One Regular"/>
                <a:cs typeface="Doppio One Regular"/>
              </a:rPr>
              <a:t>30,000 jobs!</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077766"/>
          </a:xfrm>
          <a:prstGeom prst="rect">
            <a:avLst/>
          </a:prstGeom>
          <a:noFill/>
        </p:spPr>
        <p:txBody>
          <a:bodyPr wrap="square" rtlCol="0">
            <a:spAutoFit/>
          </a:bodyPr>
          <a:lstStyle/>
          <a:p>
            <a:pPr marL="256032" lvl="1" indent="-256032">
              <a:spcAft>
                <a:spcPts val="1200"/>
              </a:spcAft>
              <a:buClr>
                <a:srgbClr val="D70036"/>
              </a:buClr>
              <a:buFont typeface="Wingdings" charset="2"/>
              <a:buChar char="§"/>
            </a:pPr>
            <a:r>
              <a:rPr lang="en-US" sz="2400" dirty="0">
                <a:solidFill>
                  <a:srgbClr val="887A69"/>
                </a:solidFill>
                <a:latin typeface="Titillium WebSemiBold"/>
                <a:cs typeface="Titillium WebSemiBold"/>
              </a:rPr>
              <a:t>11,290</a:t>
            </a:r>
            <a:r>
              <a:rPr lang="en-US" sz="2400" dirty="0">
                <a:solidFill>
                  <a:srgbClr val="887A69"/>
                </a:solidFill>
                <a:latin typeface="Titillium WebLight"/>
                <a:cs typeface="Titillium WebLight"/>
              </a:rPr>
              <a:t> in health care/social assistance</a:t>
            </a:r>
          </a:p>
          <a:p>
            <a:pPr marL="256032" lvl="1" indent="-256032">
              <a:spcAft>
                <a:spcPts val="1200"/>
              </a:spcAft>
              <a:buClr>
                <a:srgbClr val="D70036"/>
              </a:buClr>
              <a:buFont typeface="Wingdings" charset="2"/>
              <a:buChar char="§"/>
            </a:pPr>
            <a:r>
              <a:rPr lang="en-US" sz="2400" dirty="0">
                <a:solidFill>
                  <a:srgbClr val="887A69"/>
                </a:solidFill>
                <a:latin typeface="Titillium WebSemiBold"/>
                <a:cs typeface="Titillium WebSemiBold"/>
              </a:rPr>
              <a:t>6,390</a:t>
            </a:r>
            <a:r>
              <a:rPr lang="en-US" sz="2400" dirty="0">
                <a:solidFill>
                  <a:srgbClr val="887A69"/>
                </a:solidFill>
                <a:latin typeface="Titillium WebLight"/>
                <a:cs typeface="Titillium WebLight"/>
              </a:rPr>
              <a:t> in retail trade</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5,490</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professional, scientific and technical services</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1,523</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administrative and support services</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1,247</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accommodations and food services</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1,095</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finance and </a:t>
            </a:r>
            <a:r>
              <a:rPr lang="en-US" sz="2400" dirty="0" smtClean="0">
                <a:solidFill>
                  <a:srgbClr val="887A69"/>
                </a:solidFill>
                <a:latin typeface="Titillium WebLight"/>
                <a:cs typeface="Titillium WebLight"/>
              </a:rPr>
              <a:t>insurance</a:t>
            </a: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6885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D70036"/>
                </a:solidFill>
                <a:latin typeface="Doppio One Regular"/>
                <a:cs typeface="Doppio One Regular"/>
              </a:rPr>
              <a:t>Investments</a:t>
            </a:r>
            <a:r>
              <a:rPr lang="en-US" sz="4200" dirty="0" smtClean="0">
                <a:solidFill>
                  <a:schemeClr val="bg1">
                    <a:lumMod val="50000"/>
                  </a:schemeClr>
                </a:solidFill>
                <a:latin typeface="Titillium WebLight"/>
                <a:cs typeface="Titillium WebLight"/>
              </a:rPr>
              <a:t> in Jobs Creation</a:t>
            </a:r>
            <a:endParaRPr lang="en-US" sz="4200" dirty="0">
              <a:solidFill>
                <a:srgbClr val="7F7F7F"/>
              </a:solidFill>
              <a:latin typeface="Titillium WebLight"/>
              <a:cs typeface="Titillium WebLight"/>
            </a:endParaRPr>
          </a:p>
        </p:txBody>
      </p:sp>
      <p:sp>
        <p:nvSpPr>
          <p:cNvPr id="5" name="TextBox 4"/>
          <p:cNvSpPr txBox="1"/>
          <p:nvPr/>
        </p:nvSpPr>
        <p:spPr>
          <a:xfrm>
            <a:off x="914400" y="1600200"/>
            <a:ext cx="7696200" cy="3447098"/>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Mercedes: </a:t>
            </a:r>
            <a:r>
              <a:rPr lang="en-US" sz="2400" dirty="0" smtClean="0">
                <a:solidFill>
                  <a:srgbClr val="887A69"/>
                </a:solidFill>
                <a:latin typeface="Titillium WebSemiBold"/>
                <a:cs typeface="Titillium WebSemiBold"/>
              </a:rPr>
              <a:t>$</a:t>
            </a:r>
            <a:r>
              <a:rPr lang="en-US" sz="2400" dirty="0">
                <a:solidFill>
                  <a:srgbClr val="887A69"/>
                </a:solidFill>
                <a:latin typeface="Titillium WebSemiBold"/>
                <a:cs typeface="Titillium WebSemiBold"/>
              </a:rPr>
              <a:t>253 million for 1500 jobs</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Cost of </a:t>
            </a:r>
            <a:r>
              <a:rPr lang="en-US" sz="2400" dirty="0" smtClean="0">
                <a:solidFill>
                  <a:srgbClr val="F7A800"/>
                </a:solidFill>
                <a:latin typeface="Doppio One Regular"/>
                <a:cs typeface="Doppio One Regular"/>
              </a:rPr>
              <a:t>$168,166 PER JOB</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Hyundai: </a:t>
            </a:r>
            <a:r>
              <a:rPr lang="en-US" sz="2400" dirty="0" smtClean="0">
                <a:solidFill>
                  <a:srgbClr val="887A69"/>
                </a:solidFill>
                <a:latin typeface="Titillium WebSemiBold"/>
                <a:cs typeface="Titillium WebSemiBold"/>
              </a:rPr>
              <a:t>$</a:t>
            </a:r>
            <a:r>
              <a:rPr lang="en-US" sz="2400" dirty="0">
                <a:solidFill>
                  <a:srgbClr val="887A69"/>
                </a:solidFill>
                <a:latin typeface="Titillium WebSemiBold"/>
                <a:cs typeface="Titillium WebSemiBold"/>
              </a:rPr>
              <a:t>253 million for 2000 jobs</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Cost of </a:t>
            </a:r>
            <a:r>
              <a:rPr lang="en-US" sz="2400" dirty="0" smtClean="0">
                <a:solidFill>
                  <a:srgbClr val="F7A800"/>
                </a:solidFill>
                <a:latin typeface="Doppio One Regular"/>
                <a:cs typeface="Doppio One Regular"/>
              </a:rPr>
              <a:t>$126,400 PER JOB</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Medicaid </a:t>
            </a:r>
            <a:r>
              <a:rPr lang="en-US" sz="2400" dirty="0">
                <a:solidFill>
                  <a:srgbClr val="887A69"/>
                </a:solidFill>
                <a:latin typeface="Titillium WebLight"/>
                <a:cs typeface="Titillium WebLight"/>
              </a:rPr>
              <a:t>expansion would cost </a:t>
            </a:r>
            <a:r>
              <a:rPr lang="en-US" sz="2400" dirty="0">
                <a:solidFill>
                  <a:srgbClr val="887A69"/>
                </a:solidFill>
                <a:latin typeface="Titillium WebSemiBold"/>
                <a:cs typeface="Titillium WebSemiBold"/>
              </a:rPr>
              <a:t>$777 million </a:t>
            </a:r>
            <a:r>
              <a:rPr lang="en-US" sz="2400" dirty="0" smtClean="0">
                <a:solidFill>
                  <a:srgbClr val="887A69"/>
                </a:solidFill>
                <a:latin typeface="Titillium WebSemiBold"/>
                <a:cs typeface="Titillium WebSemiBold"/>
              </a:rPr>
              <a:t/>
            </a:r>
            <a:br>
              <a:rPr lang="en-US" sz="2400" dirty="0" smtClean="0">
                <a:solidFill>
                  <a:srgbClr val="887A69"/>
                </a:solidFill>
                <a:latin typeface="Titillium WebSemiBold"/>
                <a:cs typeface="Titillium WebSemiBold"/>
              </a:rPr>
            </a:br>
            <a:r>
              <a:rPr lang="en-US" sz="2400" dirty="0" smtClean="0">
                <a:solidFill>
                  <a:srgbClr val="887A69"/>
                </a:solidFill>
                <a:latin typeface="Titillium WebSemiBold"/>
                <a:cs typeface="Titillium WebSemiBold"/>
              </a:rPr>
              <a:t>for 30,800 </a:t>
            </a:r>
            <a:r>
              <a:rPr lang="en-US" sz="2400" dirty="0">
                <a:solidFill>
                  <a:srgbClr val="887A69"/>
                </a:solidFill>
                <a:latin typeface="Titillium WebSemiBold"/>
                <a:cs typeface="Titillium WebSemiBold"/>
              </a:rPr>
              <a:t>jobs</a:t>
            </a:r>
          </a:p>
          <a:p>
            <a:pPr marL="1170432" lvl="3" indent="-256032">
              <a:spcAft>
                <a:spcPts val="1200"/>
              </a:spcAft>
              <a:buClr>
                <a:srgbClr val="D70036"/>
              </a:buClr>
              <a:buFont typeface="Wingdings" charset="2"/>
              <a:buChar char="§"/>
            </a:pPr>
            <a:r>
              <a:rPr lang="en-US" sz="2400" dirty="0" smtClean="0">
                <a:solidFill>
                  <a:srgbClr val="F7A800"/>
                </a:solidFill>
                <a:latin typeface="Doppio One Regular"/>
                <a:cs typeface="Doppio One Regular"/>
              </a:rPr>
              <a:t>COST OF $25,000 PER JOB</a:t>
            </a:r>
            <a:endParaRPr lang="en-US" sz="2400" dirty="0">
              <a:solidFill>
                <a:srgbClr val="F7A800"/>
              </a:solidFill>
              <a:latin typeface="Doppio One Regular"/>
              <a:cs typeface="Doppio One Regular"/>
            </a:endParaRPr>
          </a:p>
        </p:txBody>
      </p:sp>
    </p:spTree>
    <p:extLst>
      <p:ext uri="{BB962C8B-B14F-4D97-AF65-F5344CB8AC3E}">
        <p14:creationId xmlns:p14="http://schemas.microsoft.com/office/powerpoint/2010/main" val="322803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What happens </a:t>
            </a:r>
            <a:r>
              <a:rPr lang="en-US" sz="4200" dirty="0" smtClean="0">
                <a:solidFill>
                  <a:srgbClr val="D70036"/>
                </a:solidFill>
                <a:latin typeface="Doppio One Regular"/>
                <a:cs typeface="Doppio One Regular"/>
              </a:rPr>
              <a:t>if </a:t>
            </a:r>
            <a:r>
              <a:rPr lang="en-US" sz="4200" dirty="0">
                <a:solidFill>
                  <a:srgbClr val="D70036"/>
                </a:solidFill>
                <a:latin typeface="Doppio One Regular"/>
                <a:cs typeface="Doppio One Regular"/>
              </a:rPr>
              <a:t>we don’t expand?</a:t>
            </a:r>
            <a:r>
              <a:rPr lang="en-US" sz="4200" dirty="0">
                <a:solidFill>
                  <a:schemeClr val="bg1">
                    <a:lumMod val="50000"/>
                  </a:schemeClr>
                </a:solidFill>
                <a:latin typeface="Doppio One Regular"/>
                <a:cs typeface="Doppio One Regular"/>
              </a:rPr>
              <a:t> </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139321"/>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Hundreds of thousands of </a:t>
            </a:r>
            <a:r>
              <a:rPr lang="en-US" sz="2400" dirty="0" smtClean="0">
                <a:solidFill>
                  <a:srgbClr val="887A69"/>
                </a:solidFill>
                <a:latin typeface="Titillium WebLight"/>
                <a:cs typeface="Titillium WebLight"/>
              </a:rPr>
              <a:t>Alabama’s adults will </a:t>
            </a:r>
            <a:r>
              <a:rPr lang="en-US" sz="2400" dirty="0">
                <a:solidFill>
                  <a:srgbClr val="887A69"/>
                </a:solidFill>
                <a:latin typeface="Titillium WebLight"/>
                <a:cs typeface="Titillium WebLight"/>
              </a:rPr>
              <a:t>not receive health </a:t>
            </a:r>
            <a:r>
              <a:rPr lang="en-US" sz="2400" dirty="0" smtClean="0">
                <a:solidFill>
                  <a:srgbClr val="887A69"/>
                </a:solidFill>
                <a:latin typeface="Titillium WebLight"/>
                <a:cs typeface="Titillium WebLight"/>
              </a:rPr>
              <a:t>coverage.</a:t>
            </a:r>
            <a:endParaRPr lang="en-US" sz="2400" dirty="0">
              <a:solidFill>
                <a:srgbClr val="887A69"/>
              </a:solidFill>
              <a:latin typeface="Titillium WebLight"/>
              <a:cs typeface="Titillium WebLight"/>
            </a:endParaRP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30,000 new jobs </a:t>
            </a:r>
            <a:r>
              <a:rPr lang="en-US" sz="2400" dirty="0" smtClean="0">
                <a:solidFill>
                  <a:srgbClr val="887A69"/>
                </a:solidFill>
                <a:latin typeface="Titillium WebLight"/>
                <a:cs typeface="Titillium WebLight"/>
              </a:rPr>
              <a:t>will </a:t>
            </a:r>
            <a:r>
              <a:rPr lang="en-US" sz="2400" dirty="0">
                <a:solidFill>
                  <a:srgbClr val="887A69"/>
                </a:solidFill>
                <a:latin typeface="Titillium WebLight"/>
                <a:cs typeface="Titillium WebLight"/>
              </a:rPr>
              <a:t>go by the wayside.</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 state </a:t>
            </a:r>
            <a:r>
              <a:rPr lang="en-US" sz="2400" dirty="0" smtClean="0">
                <a:solidFill>
                  <a:srgbClr val="887A69"/>
                </a:solidFill>
                <a:latin typeface="Titillium WebLight"/>
                <a:cs typeface="Titillium WebLight"/>
              </a:rPr>
              <a:t>will </a:t>
            </a:r>
            <a:r>
              <a:rPr lang="en-US" sz="2400" dirty="0">
                <a:solidFill>
                  <a:srgbClr val="887A69"/>
                </a:solidFill>
                <a:latin typeface="Titillium WebLight"/>
                <a:cs typeface="Titillium WebLight"/>
              </a:rPr>
              <a:t>lose billions in economic impact.</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Hospitals will be forced to cut services or perhaps close as the supplemental payments for the uninsured are cut</a:t>
            </a:r>
            <a:r>
              <a:rPr lang="en-US" sz="2400" dirty="0" smtClean="0">
                <a:solidFill>
                  <a:srgbClr val="887A69"/>
                </a:solidFill>
                <a:latin typeface="Titillium WebLight"/>
                <a:cs typeface="Titillium WebLight"/>
              </a:rPr>
              <a:t>.</a:t>
            </a: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196158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What happens </a:t>
            </a:r>
            <a:r>
              <a:rPr lang="en-US" sz="4200" dirty="0" smtClean="0">
                <a:solidFill>
                  <a:srgbClr val="D70036"/>
                </a:solidFill>
                <a:latin typeface="Doppio One Regular"/>
                <a:cs typeface="Doppio One Regular"/>
              </a:rPr>
              <a:t>if </a:t>
            </a:r>
            <a:r>
              <a:rPr lang="en-US" sz="4200" dirty="0">
                <a:solidFill>
                  <a:srgbClr val="D70036"/>
                </a:solidFill>
                <a:latin typeface="Doppio One Regular"/>
                <a:cs typeface="Doppio One Regular"/>
              </a:rPr>
              <a:t>we don’t expand?</a:t>
            </a:r>
            <a:r>
              <a:rPr lang="en-US" sz="4200" dirty="0">
                <a:solidFill>
                  <a:prstClr val="white">
                    <a:lumMod val="50000"/>
                  </a:prstClr>
                </a:solidFill>
                <a:latin typeface="Doppio One Regular"/>
                <a:cs typeface="Doppio One Regular"/>
              </a:rPr>
              <a:t> </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570208"/>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The cost of caring for the uninsured will continue to affect all of us through increased premiums due to cost shifting.  One study estimates that in Alabama the effect of uninsured costs amount to $210 a year for individual premiums and $600 a year for family premiums.  </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Millions </a:t>
            </a:r>
            <a:r>
              <a:rPr lang="en-US" sz="2400" dirty="0">
                <a:solidFill>
                  <a:srgbClr val="887A69"/>
                </a:solidFill>
                <a:latin typeface="Titillium WebLight"/>
                <a:cs typeface="Titillium WebLight"/>
              </a:rPr>
              <a:t>of Alabama tax dollars will be spent in other </a:t>
            </a:r>
            <a:r>
              <a:rPr lang="en-US" sz="2400" dirty="0" smtClean="0">
                <a:solidFill>
                  <a:srgbClr val="887A69"/>
                </a:solidFill>
                <a:latin typeface="Titillium WebLight"/>
                <a:cs typeface="Titillium WebLight"/>
              </a:rPr>
              <a:t>states, such as California </a:t>
            </a:r>
            <a:r>
              <a:rPr lang="en-US" sz="2400" dirty="0">
                <a:solidFill>
                  <a:srgbClr val="887A69"/>
                </a:solidFill>
                <a:latin typeface="Titillium WebLight"/>
                <a:cs typeface="Titillium WebLight"/>
              </a:rPr>
              <a:t>or New York</a:t>
            </a:r>
            <a:r>
              <a:rPr lang="en-US" sz="2400" dirty="0" smtClean="0">
                <a:solidFill>
                  <a:srgbClr val="887A69"/>
                </a:solidFill>
                <a:latin typeface="Titillium WebLight"/>
                <a:cs typeface="Titillium WebLight"/>
              </a:rPr>
              <a:t>.  These are taxes already being collected that will not go away.</a:t>
            </a: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13832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Alabamians Will be </a:t>
            </a:r>
            <a:r>
              <a:rPr lang="en-US" sz="4200" dirty="0" smtClean="0">
                <a:solidFill>
                  <a:srgbClr val="D70036"/>
                </a:solidFill>
                <a:latin typeface="Doppio One Regular"/>
                <a:cs typeface="Doppio One Regular"/>
              </a:rPr>
              <a:t>Caught in a Gap</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724096"/>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Alabamians making less than the federal poverty level are not eligible for subsidies to purchase coverage </a:t>
            </a:r>
            <a:r>
              <a:rPr lang="en-US" sz="2400" dirty="0" smtClean="0">
                <a:solidFill>
                  <a:srgbClr val="887A69"/>
                </a:solidFill>
                <a:latin typeface="Titillium WebLight"/>
                <a:cs typeface="Titillium WebLight"/>
              </a:rPr>
              <a:t>through the </a:t>
            </a:r>
            <a:r>
              <a:rPr lang="en-US" sz="2400" dirty="0">
                <a:solidFill>
                  <a:srgbClr val="887A69"/>
                </a:solidFill>
                <a:latin typeface="Titillium WebLight"/>
                <a:cs typeface="Titillium WebLight"/>
              </a:rPr>
              <a:t>insurance exchange.</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Those from 100 percent of FPL to 133 percent would be eligible for subsidies, but likely </a:t>
            </a:r>
            <a:r>
              <a:rPr lang="en-US" sz="2400" dirty="0" smtClean="0">
                <a:solidFill>
                  <a:srgbClr val="887A69"/>
                </a:solidFill>
                <a:latin typeface="Titillium WebLight"/>
                <a:cs typeface="Titillium WebLight"/>
              </a:rPr>
              <a:t>could not </a:t>
            </a:r>
            <a:r>
              <a:rPr lang="en-US" sz="2400" dirty="0">
                <a:solidFill>
                  <a:srgbClr val="887A69"/>
                </a:solidFill>
                <a:latin typeface="Titillium WebLight"/>
                <a:cs typeface="Titillium WebLight"/>
              </a:rPr>
              <a:t>afford to purchase coverage.</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Those caught in </a:t>
            </a:r>
            <a:r>
              <a:rPr lang="en-US" sz="2400" dirty="0" smtClean="0">
                <a:solidFill>
                  <a:srgbClr val="887A69"/>
                </a:solidFill>
                <a:latin typeface="Titillium WebLight"/>
                <a:cs typeface="Titillium WebLight"/>
              </a:rPr>
              <a:t>the </a:t>
            </a:r>
            <a:r>
              <a:rPr lang="en-US" sz="2400" dirty="0">
                <a:solidFill>
                  <a:srgbClr val="887A69"/>
                </a:solidFill>
                <a:latin typeface="Titillium WebLight"/>
                <a:cs typeface="Titillium WebLight"/>
              </a:rPr>
              <a:t>gap number 191,000 and represent 36 percent of the state’s non-elderly uninsured</a:t>
            </a:r>
            <a:r>
              <a:rPr lang="en-US" sz="2400" dirty="0" smtClean="0">
                <a:solidFill>
                  <a:srgbClr val="887A69"/>
                </a:solidFill>
                <a:latin typeface="Titillium WebLight"/>
                <a:cs typeface="Titillium WebLight"/>
              </a:rPr>
              <a:t>.</a:t>
            </a:r>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22841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spc="-100" dirty="0" smtClean="0">
                <a:solidFill>
                  <a:schemeClr val="bg1">
                    <a:lumMod val="50000"/>
                  </a:schemeClr>
                </a:solidFill>
                <a:latin typeface="Titillium WebLight"/>
                <a:cs typeface="Titillium WebLight"/>
              </a:rPr>
              <a:t>Bottom Line: </a:t>
            </a:r>
            <a:r>
              <a:rPr lang="en-US" sz="4200" spc="-100" dirty="0" smtClean="0">
                <a:solidFill>
                  <a:srgbClr val="D70036"/>
                </a:solidFill>
                <a:latin typeface="Doppio One Regular"/>
                <a:cs typeface="Doppio One Regular"/>
              </a:rPr>
              <a:t>Expansion Makes Sense</a:t>
            </a:r>
            <a:endParaRPr lang="en-US" sz="4200" spc="-100" dirty="0">
              <a:solidFill>
                <a:srgbClr val="7F7F7F"/>
              </a:solidFill>
              <a:latin typeface="Doppio One Regular"/>
              <a:cs typeface="Doppio One Regular"/>
            </a:endParaRPr>
          </a:p>
        </p:txBody>
      </p:sp>
      <p:sp>
        <p:nvSpPr>
          <p:cNvPr id="5" name="TextBox 4"/>
          <p:cNvSpPr txBox="1"/>
          <p:nvPr/>
        </p:nvSpPr>
        <p:spPr>
          <a:xfrm>
            <a:off x="914400" y="1447800"/>
            <a:ext cx="7848600" cy="4533549"/>
          </a:xfrm>
          <a:prstGeom prst="rect">
            <a:avLst/>
          </a:prstGeom>
          <a:noFill/>
        </p:spPr>
        <p:txBody>
          <a:bodyPr wrap="square" rtlCol="0">
            <a:spAutoFit/>
          </a:bodyPr>
          <a:lstStyle/>
          <a:p>
            <a:pPr marL="256032" indent="-256032">
              <a:lnSpc>
                <a:spcPct val="90000"/>
              </a:lnSpc>
              <a:spcAft>
                <a:spcPts val="1200"/>
              </a:spcAft>
              <a:buClr>
                <a:srgbClr val="D70036"/>
              </a:buClr>
              <a:buFont typeface="Wingdings" charset="2"/>
              <a:buChar char="§"/>
            </a:pPr>
            <a:r>
              <a:rPr lang="en-US" sz="2400" dirty="0">
                <a:solidFill>
                  <a:srgbClr val="887A69"/>
                </a:solidFill>
                <a:latin typeface="Titillium WebLight"/>
                <a:cs typeface="Titillium WebLight"/>
              </a:rPr>
              <a:t>We’re reforming our Medicaid program to improve care and make it more cost efficient. </a:t>
            </a:r>
            <a:r>
              <a:rPr lang="en-US" sz="2400" dirty="0" smtClean="0">
                <a:solidFill>
                  <a:srgbClr val="887A69"/>
                </a:solidFill>
                <a:latin typeface="Titillium WebLight"/>
                <a:cs typeface="Titillium WebLight"/>
              </a:rPr>
              <a:t>So </a:t>
            </a:r>
            <a:r>
              <a:rPr lang="en-US" sz="2400" dirty="0">
                <a:solidFill>
                  <a:srgbClr val="887A69"/>
                </a:solidFill>
                <a:latin typeface="Titillium WebLight"/>
                <a:cs typeface="Titillium WebLight"/>
              </a:rPr>
              <a:t>we should be ready to increase coverage.</a:t>
            </a:r>
          </a:p>
          <a:p>
            <a:pPr marL="256032" indent="-256032">
              <a:lnSpc>
                <a:spcPct val="90000"/>
              </a:lnSpc>
              <a:spcAft>
                <a:spcPts val="1200"/>
              </a:spcAft>
              <a:buClr>
                <a:srgbClr val="D70036"/>
              </a:buClr>
              <a:buFont typeface="Wingdings" charset="2"/>
              <a:buChar char="§"/>
            </a:pPr>
            <a:r>
              <a:rPr lang="en-US" sz="2400" dirty="0">
                <a:solidFill>
                  <a:srgbClr val="887A69"/>
                </a:solidFill>
                <a:latin typeface="Titillium WebLight"/>
                <a:cs typeface="Titillium WebLight"/>
              </a:rPr>
              <a:t>Medicaid expansion would provide health coverage to an estimated 300,000 Alabamians.</a:t>
            </a:r>
          </a:p>
          <a:p>
            <a:pPr marL="256032" indent="-256032">
              <a:lnSpc>
                <a:spcPct val="90000"/>
              </a:lnSpc>
              <a:spcAft>
                <a:spcPts val="1200"/>
              </a:spcAft>
              <a:buClr>
                <a:srgbClr val="D70036"/>
              </a:buClr>
              <a:buFont typeface="Wingdings" charset="2"/>
              <a:buChar char="§"/>
            </a:pPr>
            <a:r>
              <a:rPr lang="en-US" sz="2400" dirty="0">
                <a:solidFill>
                  <a:srgbClr val="887A69"/>
                </a:solidFill>
                <a:latin typeface="Titillium WebLight"/>
                <a:cs typeface="Titillium WebLight"/>
              </a:rPr>
              <a:t>If we don’t expand, we leave on the table:</a:t>
            </a:r>
          </a:p>
          <a:p>
            <a:pPr marL="713232" lvl="2" indent="-256032">
              <a:lnSpc>
                <a:spcPct val="90000"/>
              </a:lnSpc>
              <a:spcAft>
                <a:spcPts val="1200"/>
              </a:spcAft>
              <a:buClr>
                <a:srgbClr val="D70036"/>
              </a:buClr>
              <a:buFont typeface="Wingdings" charset="2"/>
              <a:buChar char="§"/>
            </a:pPr>
            <a:r>
              <a:rPr lang="en-US" sz="2200" dirty="0">
                <a:solidFill>
                  <a:srgbClr val="887A69"/>
                </a:solidFill>
                <a:latin typeface="Titillium WebLight"/>
                <a:cs typeface="Titillium WebLight"/>
              </a:rPr>
              <a:t>30,000 new jobs </a:t>
            </a:r>
          </a:p>
          <a:p>
            <a:pPr marL="713232" lvl="2" indent="-256032">
              <a:lnSpc>
                <a:spcPct val="90000"/>
              </a:lnSpc>
              <a:spcAft>
                <a:spcPts val="1200"/>
              </a:spcAft>
              <a:buClr>
                <a:srgbClr val="D70036"/>
              </a:buClr>
              <a:buFont typeface="Wingdings" charset="2"/>
              <a:buChar char="§"/>
            </a:pPr>
            <a:r>
              <a:rPr lang="en-US" sz="2200" dirty="0">
                <a:solidFill>
                  <a:srgbClr val="887A69"/>
                </a:solidFill>
                <a:latin typeface="Titillium WebLight"/>
                <a:cs typeface="Titillium WebLight"/>
              </a:rPr>
              <a:t>$12 billion in federal funding</a:t>
            </a:r>
          </a:p>
          <a:p>
            <a:pPr marL="713232" lvl="2" indent="-256032">
              <a:lnSpc>
                <a:spcPct val="90000"/>
              </a:lnSpc>
              <a:spcAft>
                <a:spcPts val="1200"/>
              </a:spcAft>
              <a:buClr>
                <a:srgbClr val="D70036"/>
              </a:buClr>
              <a:buFont typeface="Wingdings" charset="2"/>
              <a:buChar char="§"/>
            </a:pPr>
            <a:r>
              <a:rPr lang="en-US" sz="2200" dirty="0">
                <a:solidFill>
                  <a:srgbClr val="887A69"/>
                </a:solidFill>
                <a:latin typeface="Titillium WebLight"/>
                <a:cs typeface="Titillium WebLight"/>
              </a:rPr>
              <a:t>$28 billion in economic impact</a:t>
            </a:r>
          </a:p>
          <a:p>
            <a:pPr marL="713232" lvl="2" indent="-256032">
              <a:lnSpc>
                <a:spcPct val="90000"/>
              </a:lnSpc>
              <a:spcAft>
                <a:spcPts val="1200"/>
              </a:spcAft>
              <a:buClr>
                <a:srgbClr val="D70036"/>
              </a:buClr>
              <a:buFont typeface="Wingdings" charset="2"/>
              <a:buChar char="§"/>
            </a:pPr>
            <a:r>
              <a:rPr lang="en-US" sz="2200" spc="-110" dirty="0" smtClean="0">
                <a:solidFill>
                  <a:srgbClr val="887A69"/>
                </a:solidFill>
                <a:latin typeface="Titillium WebLight"/>
                <a:cs typeface="Titillium WebLight"/>
              </a:rPr>
              <a:t>The potential for an Alabama solution to the coverage challenge</a:t>
            </a:r>
            <a:endParaRPr lang="en-US" sz="2200" spc="-110" dirty="0">
              <a:solidFill>
                <a:srgbClr val="887A69"/>
              </a:solidFill>
              <a:latin typeface="Titillium WebLight"/>
              <a:cs typeface="Titillium WebLight"/>
            </a:endParaRPr>
          </a:p>
        </p:txBody>
      </p:sp>
    </p:spTree>
    <p:extLst>
      <p:ext uri="{BB962C8B-B14F-4D97-AF65-F5344CB8AC3E}">
        <p14:creationId xmlns:p14="http://schemas.microsoft.com/office/powerpoint/2010/main" val="556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Start the </a:t>
            </a:r>
            <a:r>
              <a:rPr lang="en-US" sz="4200" dirty="0" smtClean="0">
                <a:solidFill>
                  <a:srgbClr val="D70036"/>
                </a:solidFill>
                <a:latin typeface="Doppio One Regular"/>
                <a:cs typeface="Doppio One Regular"/>
              </a:rPr>
              <a:t>Conversation</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739485"/>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Visit </a:t>
            </a:r>
            <a:r>
              <a:rPr lang="en-US" sz="2300" dirty="0" smtClean="0">
                <a:solidFill>
                  <a:srgbClr val="F7A800"/>
                </a:solidFill>
                <a:latin typeface="Doppio One Regular"/>
                <a:cs typeface="Doppio One Regular"/>
              </a:rPr>
              <a:t>ALABAMASBEST.ORG</a:t>
            </a:r>
            <a:r>
              <a:rPr lang="en-US" sz="2300" dirty="0" smtClean="0">
                <a:solidFill>
                  <a:srgbClr val="887A69"/>
                </a:solidFill>
                <a:latin typeface="Titillium WebLight"/>
                <a:cs typeface="Titillium WebLight"/>
              </a:rPr>
              <a:t> </a:t>
            </a:r>
            <a:r>
              <a:rPr lang="en-US" sz="2300" dirty="0">
                <a:solidFill>
                  <a:srgbClr val="887A69"/>
                </a:solidFill>
                <a:latin typeface="Titillium WebLight"/>
                <a:cs typeface="Titillium WebLight"/>
              </a:rPr>
              <a:t>to read more about the Medicaid expansion and its potential economic impact.</a:t>
            </a:r>
          </a:p>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Share this information with your friends and neighbors.</a:t>
            </a:r>
          </a:p>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Ask your elected leaders to join in the conversation with providers, advocates, and business leaders about what is best for Alabama, our citizens, and our economy.</a:t>
            </a:r>
          </a:p>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Encourage the Governor and the Legislature to  develop Alabama’s BEST option for the Medicaid program</a:t>
            </a:r>
            <a:r>
              <a:rPr lang="en-US" sz="2300" dirty="0" smtClean="0">
                <a:solidFill>
                  <a:srgbClr val="887A69"/>
                </a:solidFill>
                <a:latin typeface="Titillium WebLight"/>
                <a:cs typeface="Titillium WebLight"/>
              </a:rPr>
              <a:t>.</a:t>
            </a:r>
            <a:endParaRPr lang="en-US" sz="2300" dirty="0">
              <a:solidFill>
                <a:srgbClr val="887A69"/>
              </a:solidFill>
              <a:latin typeface="Titillium WebLight"/>
              <a:cs typeface="Titillium WebLight"/>
            </a:endParaRPr>
          </a:p>
        </p:txBody>
      </p:sp>
    </p:spTree>
    <p:extLst>
      <p:ext uri="{BB962C8B-B14F-4D97-AF65-F5344CB8AC3E}">
        <p14:creationId xmlns:p14="http://schemas.microsoft.com/office/powerpoint/2010/main" val="25002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a:solidFill>
                  <a:schemeClr val="bg1">
                    <a:lumMod val="50000"/>
                  </a:schemeClr>
                </a:solidFill>
                <a:latin typeface="Titillium WebLight"/>
                <a:cs typeface="Titillium WebLight"/>
              </a:rPr>
              <a:t>Alabama Has A </a:t>
            </a:r>
            <a:r>
              <a:rPr lang="en-US" sz="4200" dirty="0">
                <a:solidFill>
                  <a:srgbClr val="D70036"/>
                </a:solidFill>
                <a:latin typeface="Doppio One Regular"/>
                <a:cs typeface="Doppio One Regular"/>
              </a:rPr>
              <a:t>Huge Opportunity</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086600" cy="3354765"/>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For about $700 million over the next six years, we can create approximately </a:t>
            </a:r>
            <a:r>
              <a:rPr lang="en-US" sz="2400" u="sng" dirty="0">
                <a:solidFill>
                  <a:srgbClr val="887A69"/>
                </a:solidFill>
                <a:latin typeface="Titillium WebLight"/>
                <a:cs typeface="Titillium WebLight"/>
              </a:rPr>
              <a:t>30,000</a:t>
            </a:r>
            <a:r>
              <a:rPr lang="en-US" sz="2400" dirty="0">
                <a:solidFill>
                  <a:srgbClr val="887A69"/>
                </a:solidFill>
                <a:latin typeface="Titillium WebLight"/>
                <a:cs typeface="Titillium WebLight"/>
              </a:rPr>
              <a:t> jobs by increasing Medicaid coverage.</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 additional $28 billion in economic </a:t>
            </a:r>
            <a:r>
              <a:rPr lang="en-US" sz="2400" dirty="0" smtClean="0">
                <a:solidFill>
                  <a:srgbClr val="887A69"/>
                </a:solidFill>
                <a:latin typeface="Titillium WebLight"/>
                <a:cs typeface="Titillium WebLight"/>
              </a:rPr>
              <a:t>activity will </a:t>
            </a:r>
            <a:r>
              <a:rPr lang="en-US" sz="2400" dirty="0">
                <a:solidFill>
                  <a:srgbClr val="887A69"/>
                </a:solidFill>
                <a:latin typeface="Titillium WebLight"/>
                <a:cs typeface="Titillium WebLight"/>
              </a:rPr>
              <a:t>more than cover the $700 million cost, leaving a net of $900 million.</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This can be done without a major recruitment campaign, simply with the stroke of a pen.</a:t>
            </a:r>
          </a:p>
        </p:txBody>
      </p:sp>
    </p:spTree>
    <p:extLst>
      <p:ext uri="{BB962C8B-B14F-4D97-AF65-F5344CB8AC3E}">
        <p14:creationId xmlns:p14="http://schemas.microsoft.com/office/powerpoint/2010/main" val="109398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How can </a:t>
            </a:r>
            <a:r>
              <a:rPr lang="en-US" sz="4200" dirty="0" smtClean="0">
                <a:solidFill>
                  <a:srgbClr val="D70036"/>
                </a:solidFill>
                <a:latin typeface="Doppio One Regular"/>
                <a:cs typeface="Doppio One Regular"/>
              </a:rPr>
              <a:t>we</a:t>
            </a:r>
            <a:r>
              <a:rPr lang="en-US" sz="4200" dirty="0" smtClean="0">
                <a:solidFill>
                  <a:srgbClr val="D70036"/>
                </a:solidFill>
                <a:latin typeface="NeuzeitS BookHeavy"/>
                <a:cs typeface="NeuzeitS BookHeavy"/>
              </a:rPr>
              <a:t> </a:t>
            </a:r>
            <a:r>
              <a:rPr lang="en-US" sz="4200" dirty="0" smtClean="0">
                <a:solidFill>
                  <a:schemeClr val="bg1">
                    <a:lumMod val="50000"/>
                  </a:schemeClr>
                </a:solidFill>
                <a:latin typeface="Titillium WebLight"/>
                <a:cs typeface="Titillium WebLight"/>
              </a:rPr>
              <a:t>do this?</a:t>
            </a:r>
            <a:endParaRPr lang="en-US" sz="4200" dirty="0">
              <a:solidFill>
                <a:srgbClr val="7F7F7F"/>
              </a:solidFill>
              <a:latin typeface="Titillium WebLight"/>
              <a:cs typeface="Titillium WebLight"/>
            </a:endParaRPr>
          </a:p>
        </p:txBody>
      </p:sp>
      <p:sp>
        <p:nvSpPr>
          <p:cNvPr id="5" name="TextBox 4"/>
          <p:cNvSpPr txBox="1"/>
          <p:nvPr/>
        </p:nvSpPr>
        <p:spPr>
          <a:xfrm>
            <a:off x="914400" y="1600200"/>
            <a:ext cx="7086600" cy="2492990"/>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400" dirty="0" smtClean="0">
                <a:solidFill>
                  <a:srgbClr val="887A69"/>
                </a:solidFill>
              </a:rPr>
              <a:t>By </a:t>
            </a:r>
            <a:r>
              <a:rPr lang="en-US" sz="2400" dirty="0">
                <a:solidFill>
                  <a:srgbClr val="887A69"/>
                </a:solidFill>
              </a:rPr>
              <a:t>leveraging our tax dollars that have already been sent to Washington, D.C. </a:t>
            </a:r>
          </a:p>
          <a:p>
            <a:pPr marL="171450" indent="-171450">
              <a:buFont typeface="Arial" panose="020B0604020202020204" pitchFamily="34" charset="0"/>
              <a:buChar char="•"/>
            </a:pPr>
            <a:endParaRPr lang="en-US" sz="1200" dirty="0">
              <a:solidFill>
                <a:srgbClr val="887A69"/>
              </a:solidFill>
            </a:endParaRPr>
          </a:p>
          <a:p>
            <a:pPr marL="342900" indent="-342900">
              <a:buClr>
                <a:srgbClr val="FF0000"/>
              </a:buClr>
              <a:buFont typeface="Wingdings" panose="05000000000000000000" pitchFamily="2" charset="2"/>
              <a:buChar char="§"/>
            </a:pPr>
            <a:r>
              <a:rPr lang="en-US" sz="2400" dirty="0">
                <a:solidFill>
                  <a:srgbClr val="887A69"/>
                </a:solidFill>
              </a:rPr>
              <a:t>By increasing health coverage to Alabamians through an Alabama-driven solution to the Medicaid program.</a:t>
            </a:r>
          </a:p>
          <a:p>
            <a:endParaRPr lang="en-US" sz="2400" dirty="0">
              <a:solidFill>
                <a:srgbClr val="887A69"/>
              </a:solidFill>
              <a:latin typeface="Titillium WebLight"/>
              <a:cs typeface="Titillium WebLight"/>
            </a:endParaRPr>
          </a:p>
        </p:txBody>
      </p:sp>
    </p:spTree>
    <p:extLst>
      <p:ext uri="{BB962C8B-B14F-4D97-AF65-F5344CB8AC3E}">
        <p14:creationId xmlns:p14="http://schemas.microsoft.com/office/powerpoint/2010/main" val="28019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What is </a:t>
            </a:r>
            <a:r>
              <a:rPr lang="en-US" sz="4200" dirty="0" smtClean="0">
                <a:solidFill>
                  <a:srgbClr val="D70036"/>
                </a:solidFill>
                <a:latin typeface="Doppio One Regular"/>
                <a:cs typeface="Doppio One Regular"/>
              </a:rPr>
              <a:t>Medicaid</a:t>
            </a:r>
            <a:r>
              <a:rPr lang="en-US" sz="4200" dirty="0" smtClean="0">
                <a:solidFill>
                  <a:schemeClr val="bg1">
                    <a:lumMod val="50000"/>
                  </a:schemeClr>
                </a:solidFill>
                <a:latin typeface="Titillium WebLight"/>
                <a:cs typeface="Titillium WebLight"/>
              </a:rPr>
              <a:t>?</a:t>
            </a:r>
            <a:endParaRPr lang="en-US" sz="4200" dirty="0">
              <a:solidFill>
                <a:srgbClr val="7F7F7F"/>
              </a:solidFill>
              <a:latin typeface="Titillium WebLight"/>
              <a:cs typeface="Titillium WebLight"/>
            </a:endParaRPr>
          </a:p>
        </p:txBody>
      </p:sp>
      <p:sp>
        <p:nvSpPr>
          <p:cNvPr id="5" name="TextBox 4"/>
          <p:cNvSpPr txBox="1"/>
          <p:nvPr/>
        </p:nvSpPr>
        <p:spPr>
          <a:xfrm>
            <a:off x="914400" y="1600200"/>
            <a:ext cx="7696200" cy="4154984"/>
          </a:xfrm>
          <a:prstGeom prst="rect">
            <a:avLst/>
          </a:prstGeom>
          <a:noFill/>
        </p:spPr>
        <p:txBody>
          <a:bodyPr wrap="square" rtlCol="0">
            <a:spAutoFit/>
          </a:bodyPr>
          <a:lstStyle/>
          <a:p>
            <a:pPr marL="256032" lvl="0" indent="-256032">
              <a:spcAft>
                <a:spcPts val="1200"/>
              </a:spcAft>
              <a:buClr>
                <a:srgbClr val="D70036"/>
              </a:buClr>
              <a:buFont typeface="Wingdings" charset="2"/>
              <a:buChar char="§"/>
            </a:pPr>
            <a:r>
              <a:rPr lang="en-US" sz="2400" dirty="0">
                <a:solidFill>
                  <a:srgbClr val="887A69"/>
                </a:solidFill>
                <a:latin typeface="Titillium WebLight"/>
                <a:cs typeface="Titillium WebLight"/>
              </a:rPr>
              <a:t>It’s </a:t>
            </a:r>
            <a:r>
              <a:rPr lang="en-US" sz="2400" dirty="0" smtClean="0">
                <a:solidFill>
                  <a:srgbClr val="887A69"/>
                </a:solidFill>
                <a:latin typeface="Titillium WebLight"/>
                <a:cs typeface="Titillium WebLight"/>
              </a:rPr>
              <a:t>a federal/state </a:t>
            </a:r>
            <a:r>
              <a:rPr lang="en-US" sz="2400" dirty="0">
                <a:solidFill>
                  <a:srgbClr val="887A69"/>
                </a:solidFill>
                <a:latin typeface="Titillium WebLight"/>
                <a:cs typeface="Titillium WebLight"/>
              </a:rPr>
              <a:t>program that </a:t>
            </a:r>
            <a:r>
              <a:rPr lang="en-US" sz="2400" dirty="0" smtClean="0">
                <a:solidFill>
                  <a:srgbClr val="887A69"/>
                </a:solidFill>
                <a:latin typeface="Titillium WebLight"/>
                <a:cs typeface="Titillium WebLight"/>
              </a:rPr>
              <a:t>pays for medical care for people with low incomes and limited resources</a:t>
            </a:r>
            <a:r>
              <a:rPr lang="en-US" sz="2400" spc="-60" dirty="0" smtClean="0">
                <a:solidFill>
                  <a:srgbClr val="887A69"/>
                </a:solidFill>
                <a:latin typeface="Titillium WebLight"/>
                <a:cs typeface="Titillium WebLight"/>
              </a:rPr>
              <a:t>.</a:t>
            </a:r>
            <a:endParaRPr lang="en-US" sz="2400" spc="-60" dirty="0">
              <a:solidFill>
                <a:srgbClr val="887A69"/>
              </a:solidFill>
              <a:latin typeface="Titillium WebLight"/>
              <a:cs typeface="Titillium WebLight"/>
            </a:endParaRPr>
          </a:p>
          <a:p>
            <a:pPr marL="1170432" lvl="3" indent="-256032">
              <a:spcAft>
                <a:spcPts val="1200"/>
              </a:spcAft>
              <a:buClr>
                <a:srgbClr val="D70036"/>
              </a:buClr>
              <a:buFont typeface="Wingdings" charset="2"/>
              <a:buChar char="§"/>
            </a:pPr>
            <a:r>
              <a:rPr lang="en-US" sz="2200" dirty="0">
                <a:solidFill>
                  <a:srgbClr val="887A69"/>
                </a:solidFill>
                <a:latin typeface="Titillium WebLight"/>
                <a:cs typeface="Titillium WebLight"/>
              </a:rPr>
              <a:t>38 percent of Alabama’s children are covered </a:t>
            </a:r>
            <a:r>
              <a:rPr lang="en-US" sz="2200" dirty="0" smtClean="0">
                <a:solidFill>
                  <a:srgbClr val="887A69"/>
                </a:solidFill>
                <a:latin typeface="Titillium WebLight"/>
                <a:cs typeface="Titillium WebLight"/>
              </a:rPr>
              <a:t>by </a:t>
            </a:r>
            <a:r>
              <a:rPr lang="en-US" sz="2200" dirty="0">
                <a:solidFill>
                  <a:srgbClr val="887A69"/>
                </a:solidFill>
                <a:latin typeface="Titillium WebLight"/>
                <a:cs typeface="Titillium WebLight"/>
              </a:rPr>
              <a:t>Medicaid</a:t>
            </a:r>
          </a:p>
          <a:p>
            <a:pPr marL="1170432" lvl="3"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53 </a:t>
            </a:r>
            <a:r>
              <a:rPr lang="en-US" sz="2200" dirty="0">
                <a:solidFill>
                  <a:srgbClr val="887A69"/>
                </a:solidFill>
                <a:latin typeface="Titillium WebLight"/>
                <a:cs typeface="Titillium WebLight"/>
              </a:rPr>
              <a:t>percent of all deliveries are covered by Medicaid</a:t>
            </a:r>
          </a:p>
          <a:p>
            <a:pPr marL="1170432" lvl="3" indent="-256032">
              <a:spcAft>
                <a:spcPts val="1200"/>
              </a:spcAft>
              <a:buClr>
                <a:srgbClr val="D70036"/>
              </a:buClr>
              <a:buFont typeface="Wingdings" charset="2"/>
              <a:buChar char="§"/>
            </a:pPr>
            <a:r>
              <a:rPr lang="en-US" sz="2200" dirty="0">
                <a:solidFill>
                  <a:srgbClr val="887A69"/>
                </a:solidFill>
                <a:latin typeface="Titillium WebLight"/>
                <a:cs typeface="Titillium WebLight"/>
              </a:rPr>
              <a:t>Two-thirds of nursing home care is supported </a:t>
            </a:r>
            <a:r>
              <a:rPr lang="en-US" sz="2200" dirty="0" smtClean="0">
                <a:solidFill>
                  <a:srgbClr val="887A69"/>
                </a:solidFill>
                <a:latin typeface="Titillium WebLight"/>
                <a:cs typeface="Titillium WebLight"/>
              </a:rPr>
              <a:t/>
            </a:r>
            <a:br>
              <a:rPr lang="en-US" sz="2200" dirty="0" smtClean="0">
                <a:solidFill>
                  <a:srgbClr val="887A69"/>
                </a:solidFill>
                <a:latin typeface="Titillium WebLight"/>
                <a:cs typeface="Titillium WebLight"/>
              </a:rPr>
            </a:br>
            <a:r>
              <a:rPr lang="en-US" sz="2200" dirty="0" smtClean="0">
                <a:solidFill>
                  <a:srgbClr val="887A69"/>
                </a:solidFill>
                <a:latin typeface="Titillium WebLight"/>
                <a:cs typeface="Titillium WebLight"/>
              </a:rPr>
              <a:t>by </a:t>
            </a:r>
            <a:r>
              <a:rPr lang="en-US" sz="2200" dirty="0">
                <a:solidFill>
                  <a:srgbClr val="887A69"/>
                </a:solidFill>
                <a:latin typeface="Titillium WebLight"/>
                <a:cs typeface="Titillium WebLight"/>
              </a:rPr>
              <a:t>Medicaid</a:t>
            </a:r>
          </a:p>
          <a:p>
            <a:pPr marL="1170432" lvl="3"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More than 40 percent of Medicaid expenditures pay for care for those </a:t>
            </a:r>
            <a:r>
              <a:rPr lang="en-US" sz="2200" dirty="0">
                <a:solidFill>
                  <a:srgbClr val="887A69"/>
                </a:solidFill>
                <a:latin typeface="Titillium WebLight"/>
                <a:cs typeface="Titillium WebLight"/>
              </a:rPr>
              <a:t>who are blind or </a:t>
            </a:r>
            <a:r>
              <a:rPr lang="en-US" sz="2200" dirty="0" smtClean="0">
                <a:solidFill>
                  <a:srgbClr val="887A69"/>
                </a:solidFill>
                <a:latin typeface="Titillium WebLight"/>
                <a:cs typeface="Titillium WebLight"/>
              </a:rPr>
              <a:t>disabled</a:t>
            </a:r>
            <a:endParaRPr lang="en-US" sz="2200" dirty="0">
              <a:solidFill>
                <a:srgbClr val="887A69"/>
              </a:solidFill>
              <a:latin typeface="Titillium WebLight"/>
              <a:cs typeface="Titillium WebLight"/>
            </a:endParaRPr>
          </a:p>
        </p:txBody>
      </p:sp>
    </p:spTree>
    <p:extLst>
      <p:ext uri="{BB962C8B-B14F-4D97-AF65-F5344CB8AC3E}">
        <p14:creationId xmlns:p14="http://schemas.microsoft.com/office/powerpoint/2010/main" val="25270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9144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spc="-180" dirty="0" smtClean="0">
                <a:solidFill>
                  <a:schemeClr val="bg1">
                    <a:lumMod val="50000"/>
                  </a:schemeClr>
                </a:solidFill>
                <a:latin typeface="Titillium WebLight"/>
                <a:cs typeface="Titillium WebLight"/>
              </a:rPr>
              <a:t>Medicaid Addresses </a:t>
            </a:r>
            <a:r>
              <a:rPr lang="en-US" sz="4200" spc="-180" dirty="0" smtClean="0">
                <a:solidFill>
                  <a:srgbClr val="D70036"/>
                </a:solidFill>
                <a:latin typeface="NeuzeitS BookHeavy"/>
                <a:cs typeface="NeuzeitS BookHeavy"/>
              </a:rPr>
              <a:t>Health Challenges</a:t>
            </a:r>
            <a:endParaRPr lang="en-US" sz="4200" spc="-180" dirty="0">
              <a:solidFill>
                <a:srgbClr val="7F7F7F"/>
              </a:solidFill>
              <a:latin typeface="Titillium WebLight"/>
              <a:cs typeface="Titillium WebLight"/>
            </a:endParaRPr>
          </a:p>
        </p:txBody>
      </p:sp>
      <p:graphicFrame>
        <p:nvGraphicFramePr>
          <p:cNvPr id="4" name="Table 3"/>
          <p:cNvGraphicFramePr>
            <a:graphicFrameLocks noGrp="1"/>
          </p:cNvGraphicFramePr>
          <p:nvPr>
            <p:extLst>
              <p:ext uri="{D42A27DB-BD31-4B8C-83A1-F6EECF244321}">
                <p14:modId xmlns:p14="http://schemas.microsoft.com/office/powerpoint/2010/main" val="2015416521"/>
              </p:ext>
            </p:extLst>
          </p:nvPr>
        </p:nvGraphicFramePr>
        <p:xfrm>
          <a:off x="762000" y="1554480"/>
          <a:ext cx="7581900" cy="3764280"/>
        </p:xfrm>
        <a:graphic>
          <a:graphicData uri="http://schemas.openxmlformats.org/drawingml/2006/table">
            <a:tbl>
              <a:tblPr firstRow="1" bandRow="1">
                <a:tableStyleId>{5C22544A-7EE6-4342-B048-85BDC9FD1C3A}</a:tableStyleId>
              </a:tblPr>
              <a:tblGrid>
                <a:gridCol w="5143500"/>
                <a:gridCol w="1219200"/>
                <a:gridCol w="1219200"/>
              </a:tblGrid>
              <a:tr h="340360">
                <a:tc>
                  <a:txBody>
                    <a:bodyPr/>
                    <a:lstStyle/>
                    <a:p>
                      <a:endParaRPr lang="en-US" sz="1700" b="0" i="0" dirty="0">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c>
                  <a:txBody>
                    <a:bodyPr/>
                    <a:lstStyle/>
                    <a:p>
                      <a:pPr algn="ctr"/>
                      <a:r>
                        <a:rPr lang="en-US" sz="1700" b="0" i="0" dirty="0" smtClean="0">
                          <a:solidFill>
                            <a:srgbClr val="D70036"/>
                          </a:solidFill>
                          <a:latin typeface="Titillium WebLight"/>
                          <a:cs typeface="Titillium WebLight"/>
                        </a:rPr>
                        <a:t>Alabama</a:t>
                      </a:r>
                      <a:endParaRPr lang="en-US" sz="1700" b="0" i="0" dirty="0">
                        <a:solidFill>
                          <a:srgbClr val="D70036"/>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c>
                  <a:txBody>
                    <a:bodyPr/>
                    <a:lstStyle/>
                    <a:p>
                      <a:pPr algn="ctr"/>
                      <a:r>
                        <a:rPr lang="en-US" sz="1700" b="0" i="0" dirty="0" smtClean="0">
                          <a:solidFill>
                            <a:srgbClr val="D70036"/>
                          </a:solidFill>
                          <a:latin typeface="Titillium WebLight"/>
                          <a:cs typeface="Titillium WebLight"/>
                        </a:rPr>
                        <a:t>US Average</a:t>
                      </a:r>
                      <a:endParaRPr lang="en-US" sz="1700" b="0" i="0" dirty="0">
                        <a:solidFill>
                          <a:srgbClr val="D70036"/>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r>
              <a:tr h="340360">
                <a:tc>
                  <a:txBody>
                    <a:bodyPr/>
                    <a:lstStyle/>
                    <a:p>
                      <a:r>
                        <a:rPr lang="en-US" sz="1700" b="0" i="0" dirty="0" smtClean="0">
                          <a:solidFill>
                            <a:srgbClr val="887A69"/>
                          </a:solidFill>
                          <a:latin typeface="Titillium WebLight"/>
                          <a:cs typeface="Titillium WebLight"/>
                        </a:rPr>
                        <a:t>Infant Mortality</a:t>
                      </a:r>
                      <a:r>
                        <a:rPr lang="en-US" sz="1700" b="0" i="0" baseline="0" dirty="0" smtClean="0">
                          <a:solidFill>
                            <a:srgbClr val="887A69"/>
                          </a:solidFill>
                          <a:latin typeface="Titillium WebLight"/>
                          <a:cs typeface="Titillium WebLight"/>
                        </a:rPr>
                        <a:t> per 1,000 live births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9.2</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6.6</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Life</a:t>
                      </a:r>
                      <a:r>
                        <a:rPr lang="en-US" sz="1700" b="0" i="0" baseline="0" dirty="0" smtClean="0">
                          <a:solidFill>
                            <a:srgbClr val="887A69"/>
                          </a:solidFill>
                          <a:latin typeface="Titillium WebLight"/>
                          <a:cs typeface="Titillium WebLight"/>
                        </a:rPr>
                        <a:t> Expectancy at Birth</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75.4</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78.9</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Teen Death Rate per 100,000</a:t>
                      </a:r>
                      <a:r>
                        <a:rPr lang="en-US" sz="1700" b="0" i="0" baseline="0" dirty="0" smtClean="0">
                          <a:solidFill>
                            <a:srgbClr val="887A69"/>
                          </a:solidFill>
                          <a:latin typeface="Titillium WebLight"/>
                          <a:cs typeface="Titillium WebLight"/>
                        </a:rPr>
                        <a:t> teens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120</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88</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Overweight or Obese Children (10 – 17)</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35%</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31.3%</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Overweight</a:t>
                      </a:r>
                      <a:r>
                        <a:rPr lang="en-US" sz="1700" b="0" i="0" baseline="0" dirty="0" smtClean="0">
                          <a:solidFill>
                            <a:srgbClr val="887A69"/>
                          </a:solidFill>
                          <a:latin typeface="Titillium WebLight"/>
                          <a:cs typeface="Titillium WebLight"/>
                        </a:rPr>
                        <a:t> or Obese Adult</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66.8%</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63.3%</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People who Report a Disability</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15.5%</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10.4%</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Adult Diabetes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11.8%</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8.7%</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Deaths due to Heart Disease per 100,000 Pop.</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236</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179.1</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b="0" i="0" dirty="0" smtClean="0">
                          <a:solidFill>
                            <a:srgbClr val="887A69"/>
                          </a:solidFill>
                          <a:latin typeface="Titillium WebLight"/>
                          <a:cs typeface="Titillium WebLight"/>
                        </a:rPr>
                        <a:t>Adults</a:t>
                      </a:r>
                      <a:r>
                        <a:rPr lang="en-US" sz="1700" b="0" i="0" baseline="0" dirty="0" smtClean="0">
                          <a:solidFill>
                            <a:srgbClr val="887A69"/>
                          </a:solidFill>
                          <a:latin typeface="Titillium WebLight"/>
                          <a:cs typeface="Titillium WebLight"/>
                        </a:rPr>
                        <a:t> who Smoke</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24.3%</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20.1%</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486400"/>
            <a:ext cx="33528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More About Who Is </a:t>
            </a:r>
            <a:r>
              <a:rPr lang="en-US" sz="4200" dirty="0" smtClean="0">
                <a:solidFill>
                  <a:srgbClr val="D70036"/>
                </a:solidFill>
                <a:latin typeface="Doppio One Regular"/>
                <a:cs typeface="Doppio One Regular"/>
              </a:rPr>
              <a:t>Covered</a:t>
            </a:r>
            <a:endParaRPr lang="en-US" sz="4200" dirty="0">
              <a:solidFill>
                <a:srgbClr val="7F7F7F"/>
              </a:solidFill>
              <a:latin typeface="Doppio One Regular"/>
              <a:cs typeface="Doppio One Regular"/>
            </a:endParaRPr>
          </a:p>
        </p:txBody>
      </p:sp>
      <p:graphicFrame>
        <p:nvGraphicFramePr>
          <p:cNvPr id="8" name="Chart 7"/>
          <p:cNvGraphicFramePr/>
          <p:nvPr>
            <p:extLst>
              <p:ext uri="{D42A27DB-BD31-4B8C-83A1-F6EECF244321}">
                <p14:modId xmlns:p14="http://schemas.microsoft.com/office/powerpoint/2010/main" val="3068361684"/>
              </p:ext>
            </p:extLst>
          </p:nvPr>
        </p:nvGraphicFramePr>
        <p:xfrm>
          <a:off x="685800" y="1143000"/>
          <a:ext cx="77724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5"/>
          <p:cNvSpPr txBox="1">
            <a:spLocks noChangeArrowheads="1"/>
          </p:cNvSpPr>
          <p:nvPr/>
        </p:nvSpPr>
        <p:spPr bwMode="auto">
          <a:xfrm>
            <a:off x="0" y="1739104"/>
            <a:ext cx="9156700" cy="31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1858" tIns="50929" rIns="101858" bIns="50929">
            <a:spAutoFit/>
          </a:bodyPr>
          <a:lstStyle>
            <a:lvl1pPr defTabSz="1019175" eaLnBrk="0" hangingPunct="0">
              <a:defRPr sz="1100">
                <a:solidFill>
                  <a:schemeClr val="tx1"/>
                </a:solidFill>
                <a:latin typeface="Calibri" pitchFamily="34" charset="0"/>
                <a:cs typeface="Arial" charset="0"/>
              </a:defRPr>
            </a:lvl1pPr>
            <a:lvl2pPr marL="742950" indent="-285750" defTabSz="1019175" eaLnBrk="0" hangingPunct="0">
              <a:defRPr sz="1100">
                <a:solidFill>
                  <a:schemeClr val="tx1"/>
                </a:solidFill>
                <a:latin typeface="Calibri" pitchFamily="34" charset="0"/>
                <a:cs typeface="Arial" charset="0"/>
              </a:defRPr>
            </a:lvl2pPr>
            <a:lvl3pPr marL="1143000" indent="-228600" defTabSz="1019175" eaLnBrk="0" hangingPunct="0">
              <a:defRPr sz="1100">
                <a:solidFill>
                  <a:schemeClr val="tx1"/>
                </a:solidFill>
                <a:latin typeface="Calibri" pitchFamily="34" charset="0"/>
                <a:cs typeface="Arial" charset="0"/>
              </a:defRPr>
            </a:lvl3pPr>
            <a:lvl4pPr marL="1600200" indent="-228600" defTabSz="1019175" eaLnBrk="0" hangingPunct="0">
              <a:defRPr sz="1100">
                <a:solidFill>
                  <a:schemeClr val="tx1"/>
                </a:solidFill>
                <a:latin typeface="Calibri" pitchFamily="34" charset="0"/>
                <a:cs typeface="Arial" charset="0"/>
              </a:defRPr>
            </a:lvl4pPr>
            <a:lvl5pPr marL="2057400" indent="-228600" defTabSz="1019175" eaLnBrk="0" hangingPunct="0">
              <a:defRPr sz="1100">
                <a:solidFill>
                  <a:schemeClr val="tx1"/>
                </a:solidFill>
                <a:latin typeface="Calibri" pitchFamily="34" charset="0"/>
                <a:cs typeface="Arial" charset="0"/>
              </a:defRPr>
            </a:lvl5pPr>
            <a:lvl6pPr marL="2514600" indent="-228600" defTabSz="1019175" eaLnBrk="0" fontAlgn="base" hangingPunct="0">
              <a:spcBef>
                <a:spcPct val="0"/>
              </a:spcBef>
              <a:spcAft>
                <a:spcPct val="0"/>
              </a:spcAft>
              <a:defRPr sz="1100">
                <a:solidFill>
                  <a:schemeClr val="tx1"/>
                </a:solidFill>
                <a:latin typeface="Calibri" pitchFamily="34" charset="0"/>
                <a:cs typeface="Arial" charset="0"/>
              </a:defRPr>
            </a:lvl6pPr>
            <a:lvl7pPr marL="2971800" indent="-228600" defTabSz="1019175" eaLnBrk="0" fontAlgn="base" hangingPunct="0">
              <a:spcBef>
                <a:spcPct val="0"/>
              </a:spcBef>
              <a:spcAft>
                <a:spcPct val="0"/>
              </a:spcAft>
              <a:defRPr sz="1100">
                <a:solidFill>
                  <a:schemeClr val="tx1"/>
                </a:solidFill>
                <a:latin typeface="Calibri" pitchFamily="34" charset="0"/>
                <a:cs typeface="Arial" charset="0"/>
              </a:defRPr>
            </a:lvl7pPr>
            <a:lvl8pPr marL="3429000" indent="-228600" defTabSz="1019175" eaLnBrk="0" fontAlgn="base" hangingPunct="0">
              <a:spcBef>
                <a:spcPct val="0"/>
              </a:spcBef>
              <a:spcAft>
                <a:spcPct val="0"/>
              </a:spcAft>
              <a:defRPr sz="1100">
                <a:solidFill>
                  <a:schemeClr val="tx1"/>
                </a:solidFill>
                <a:latin typeface="Calibri" pitchFamily="34" charset="0"/>
                <a:cs typeface="Arial" charset="0"/>
              </a:defRPr>
            </a:lvl8pPr>
            <a:lvl9pPr marL="3886200" indent="-228600" defTabSz="1019175" eaLnBrk="0" fontAlgn="base" hangingPunct="0">
              <a:spcBef>
                <a:spcPct val="0"/>
              </a:spcBef>
              <a:spcAft>
                <a:spcPct val="0"/>
              </a:spcAft>
              <a:defRPr sz="1100">
                <a:solidFill>
                  <a:schemeClr val="tx1"/>
                </a:solidFill>
                <a:latin typeface="Calibri" pitchFamily="34" charset="0"/>
                <a:cs typeface="Arial" charset="0"/>
              </a:defRPr>
            </a:lvl9pPr>
          </a:lstStyle>
          <a:p>
            <a:pPr algn="ctr" eaLnBrk="1" fontAlgn="base" hangingPunct="1">
              <a:spcBef>
                <a:spcPct val="0"/>
              </a:spcBef>
              <a:spcAft>
                <a:spcPct val="0"/>
              </a:spcAft>
            </a:pPr>
            <a:r>
              <a:rPr lang="en-US" altLang="en-US" sz="1400" b="1" dirty="0">
                <a:solidFill>
                  <a:schemeClr val="bg2">
                    <a:lumMod val="25000"/>
                  </a:schemeClr>
                </a:solidFill>
                <a:latin typeface="Titillium WebBlack"/>
                <a:cs typeface="Titillium WebBlack"/>
              </a:rPr>
              <a:t>Alabama Medicaid Enrollment by </a:t>
            </a:r>
            <a:r>
              <a:rPr lang="en-US" altLang="en-US" sz="1400" b="1" dirty="0" smtClean="0">
                <a:solidFill>
                  <a:schemeClr val="bg2">
                    <a:lumMod val="25000"/>
                  </a:schemeClr>
                </a:solidFill>
                <a:latin typeface="Titillium WebBlack"/>
                <a:cs typeface="Titillium WebBlack"/>
              </a:rPr>
              <a:t>Category    FY 2011</a:t>
            </a:r>
            <a:endParaRPr lang="en-US" altLang="en-US" sz="1400" b="1" dirty="0">
              <a:solidFill>
                <a:schemeClr val="bg2">
                  <a:lumMod val="25000"/>
                </a:schemeClr>
              </a:solidFill>
              <a:latin typeface="Titillium WebBlack"/>
              <a:cs typeface="Titillium WebBlack"/>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641" y="2057400"/>
            <a:ext cx="5473559"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53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chemeClr val="bg1">
                    <a:lumMod val="50000"/>
                  </a:schemeClr>
                </a:solidFill>
                <a:latin typeface="Titillium WebLight"/>
                <a:cs typeface="Titillium WebLight"/>
              </a:rPr>
              <a:t>Alabama’s Program: </a:t>
            </a:r>
            <a:r>
              <a:rPr lang="en-US" sz="4200" dirty="0" smtClean="0">
                <a:solidFill>
                  <a:srgbClr val="D70036"/>
                </a:solidFill>
                <a:latin typeface="Doppio One Regular"/>
                <a:cs typeface="Doppio One Regular"/>
              </a:rPr>
              <a:t>Bare Minimum</a:t>
            </a:r>
            <a:endParaRPr lang="en-US" sz="4200" dirty="0">
              <a:solidFill>
                <a:srgbClr val="7F7F7F"/>
              </a:solidFill>
              <a:latin typeface="Doppio One Regular"/>
              <a:cs typeface="Doppio One Regular"/>
            </a:endParaRPr>
          </a:p>
        </p:txBody>
      </p:sp>
      <p:sp>
        <p:nvSpPr>
          <p:cNvPr id="5" name="TextBox 4"/>
          <p:cNvSpPr txBox="1"/>
          <p:nvPr/>
        </p:nvSpPr>
        <p:spPr>
          <a:xfrm>
            <a:off x="914400" y="1669226"/>
            <a:ext cx="7696200" cy="3893374"/>
          </a:xfrm>
          <a:prstGeom prst="rect">
            <a:avLst/>
          </a:prstGeom>
          <a:noFill/>
        </p:spPr>
        <p:txBody>
          <a:bodyPr wrap="square" rtlCol="0">
            <a:spAutoFit/>
          </a:bodyPr>
          <a:lstStyle/>
          <a:p>
            <a:pPr marL="256032" lvl="0" indent="-256032">
              <a:spcAft>
                <a:spcPts val="1200"/>
              </a:spcAft>
              <a:buClr>
                <a:srgbClr val="D70036"/>
              </a:buClr>
              <a:buFont typeface="Wingdings" charset="2"/>
              <a:buChar char="§"/>
            </a:pPr>
            <a:r>
              <a:rPr lang="en-US" sz="2400" dirty="0">
                <a:solidFill>
                  <a:srgbClr val="887A69"/>
                </a:solidFill>
                <a:latin typeface="Titillium WebLight"/>
                <a:cs typeface="Titillium WebLight"/>
              </a:rPr>
              <a:t>Alabama’s eligibility levels are </a:t>
            </a:r>
            <a:r>
              <a:rPr lang="en-US" sz="2400" dirty="0" smtClean="0">
                <a:solidFill>
                  <a:srgbClr val="887A69"/>
                </a:solidFill>
                <a:latin typeface="Titillium WebLight"/>
                <a:cs typeface="Titillium WebLight"/>
              </a:rPr>
              <a:t>among </a:t>
            </a:r>
            <a:r>
              <a:rPr lang="en-US" sz="2400" dirty="0">
                <a:solidFill>
                  <a:srgbClr val="887A69"/>
                </a:solidFill>
                <a:latin typeface="Titillium WebLight"/>
                <a:cs typeface="Titillium WebLight"/>
              </a:rPr>
              <a:t>the most stringent in the country: </a:t>
            </a:r>
          </a:p>
          <a:p>
            <a:pPr marL="914400" lvl="3" indent="-256032">
              <a:spcAft>
                <a:spcPts val="900"/>
              </a:spcAft>
              <a:buClr>
                <a:srgbClr val="D70036"/>
              </a:buClr>
              <a:buFont typeface="Wingdings" charset="2"/>
              <a:buChar char="§"/>
            </a:pPr>
            <a:r>
              <a:rPr lang="en-US" sz="2000" dirty="0">
                <a:solidFill>
                  <a:srgbClr val="887A69"/>
                </a:solidFill>
                <a:latin typeface="Titillium WebLight"/>
                <a:cs typeface="Titillium WebLight"/>
              </a:rPr>
              <a:t>No childless adult is eligible. Adults with children (family of four) are only eligible if they make less than $4368 a year.</a:t>
            </a:r>
          </a:p>
          <a:p>
            <a:pPr marL="914400" lvl="3" indent="-256032">
              <a:spcAft>
                <a:spcPts val="900"/>
              </a:spcAft>
              <a:buClr>
                <a:srgbClr val="D70036"/>
              </a:buClr>
              <a:buFont typeface="Wingdings" charset="2"/>
              <a:buChar char="§"/>
            </a:pPr>
            <a:r>
              <a:rPr lang="en-US" sz="2000" dirty="0">
                <a:solidFill>
                  <a:srgbClr val="887A69"/>
                </a:solidFill>
                <a:latin typeface="Titillium WebLight"/>
                <a:cs typeface="Titillium WebLight"/>
              </a:rPr>
              <a:t>Children under age 18 are eligible if they live in families of four with a household income of less than $35,412.</a:t>
            </a:r>
          </a:p>
          <a:p>
            <a:pPr lvl="0"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Only </a:t>
            </a:r>
            <a:r>
              <a:rPr lang="en-US" sz="2400" dirty="0">
                <a:solidFill>
                  <a:srgbClr val="887A69"/>
                </a:solidFill>
                <a:latin typeface="Titillium WebLight"/>
                <a:cs typeface="Titillium WebLight"/>
              </a:rPr>
              <a:t>the minimum services are covered:</a:t>
            </a:r>
          </a:p>
          <a:p>
            <a:pPr marL="914400" lvl="3" indent="-256032">
              <a:spcAft>
                <a:spcPts val="1200"/>
              </a:spcAft>
              <a:buClr>
                <a:srgbClr val="D70036"/>
              </a:buClr>
              <a:buFont typeface="Wingdings" charset="2"/>
              <a:buChar char="§"/>
            </a:pPr>
            <a:r>
              <a:rPr lang="en-US" sz="2000" dirty="0">
                <a:solidFill>
                  <a:srgbClr val="887A69"/>
                </a:solidFill>
                <a:latin typeface="Titillium WebLight"/>
                <a:cs typeface="Titillium WebLight"/>
              </a:rPr>
              <a:t>Basically, the only optional benefits covered are prescription medications, hospice, prosthetics and eyeglasses for adults and kidney dialysis. </a:t>
            </a:r>
          </a:p>
        </p:txBody>
      </p:sp>
    </p:spTree>
    <p:extLst>
      <p:ext uri="{BB962C8B-B14F-4D97-AF65-F5344CB8AC3E}">
        <p14:creationId xmlns:p14="http://schemas.microsoft.com/office/powerpoint/2010/main" val="35961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a:solidFill>
                  <a:schemeClr val="bg1">
                    <a:lumMod val="50000"/>
                  </a:schemeClr>
                </a:solidFill>
                <a:latin typeface="Titillium WebLight"/>
                <a:cs typeface="Titillium WebLight"/>
              </a:rPr>
              <a:t>Medicaid </a:t>
            </a:r>
            <a:r>
              <a:rPr lang="en-US" sz="4200" dirty="0" smtClean="0">
                <a:solidFill>
                  <a:schemeClr val="bg1">
                    <a:lumMod val="50000"/>
                  </a:schemeClr>
                </a:solidFill>
                <a:latin typeface="Titillium WebLight"/>
                <a:cs typeface="Titillium WebLight"/>
              </a:rPr>
              <a:t>Provides </a:t>
            </a:r>
            <a:r>
              <a:rPr lang="en-US" sz="4200" dirty="0" smtClean="0">
                <a:solidFill>
                  <a:srgbClr val="D70036"/>
                </a:solidFill>
                <a:latin typeface="Titillium WebLight"/>
                <a:cs typeface="Titillium WebLight"/>
              </a:rPr>
              <a:t>Access </a:t>
            </a:r>
            <a:r>
              <a:rPr lang="en-US" sz="4200" dirty="0" smtClean="0">
                <a:solidFill>
                  <a:srgbClr val="D70036"/>
                </a:solidFill>
                <a:latin typeface="Doppio One Regular"/>
                <a:cs typeface="Doppio One Regular"/>
              </a:rPr>
              <a:t>To Care</a:t>
            </a:r>
            <a:endParaRPr lang="en-US" sz="4200" dirty="0">
              <a:solidFill>
                <a:srgbClr val="D70036"/>
              </a:solidFill>
              <a:latin typeface="Doppio One Regular"/>
              <a:cs typeface="Doppio One Regular"/>
            </a:endParaRPr>
          </a:p>
        </p:txBody>
      </p:sp>
      <p:sp>
        <p:nvSpPr>
          <p:cNvPr id="5" name="TextBox 4"/>
          <p:cNvSpPr txBox="1"/>
          <p:nvPr/>
        </p:nvSpPr>
        <p:spPr>
          <a:xfrm>
            <a:off x="914400" y="1600200"/>
            <a:ext cx="7696200" cy="4031873"/>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Many local hospitals and physicians, particularly those in rural areas, depend on the Medicaid patient volume to stay in business:</a:t>
            </a:r>
          </a:p>
          <a:p>
            <a:pPr marL="914400" lvl="4"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30 – 40 </a:t>
            </a:r>
            <a:r>
              <a:rPr lang="en-US" sz="2200" dirty="0">
                <a:solidFill>
                  <a:srgbClr val="887A69"/>
                </a:solidFill>
                <a:latin typeface="Titillium WebLight"/>
                <a:cs typeface="Titillium WebLight"/>
              </a:rPr>
              <a:t>percent of pediatricians’ patients are </a:t>
            </a:r>
            <a:r>
              <a:rPr lang="en-US" sz="2200" dirty="0" smtClean="0">
                <a:solidFill>
                  <a:srgbClr val="887A69"/>
                </a:solidFill>
                <a:latin typeface="Titillium WebLight"/>
                <a:cs typeface="Titillium WebLight"/>
              </a:rPr>
              <a:t>covered </a:t>
            </a:r>
            <a:br>
              <a:rPr lang="en-US" sz="2200" dirty="0" smtClean="0">
                <a:solidFill>
                  <a:srgbClr val="887A69"/>
                </a:solidFill>
                <a:latin typeface="Titillium WebLight"/>
                <a:cs typeface="Titillium WebLight"/>
              </a:rPr>
            </a:br>
            <a:r>
              <a:rPr lang="en-US" sz="2200" dirty="0" smtClean="0">
                <a:solidFill>
                  <a:srgbClr val="887A69"/>
                </a:solidFill>
                <a:latin typeface="Titillium WebLight"/>
                <a:cs typeface="Titillium WebLight"/>
              </a:rPr>
              <a:t>by </a:t>
            </a:r>
            <a:r>
              <a:rPr lang="en-US" sz="2200" dirty="0">
                <a:solidFill>
                  <a:srgbClr val="887A69"/>
                </a:solidFill>
                <a:latin typeface="Titillium WebLight"/>
                <a:cs typeface="Titillium WebLight"/>
              </a:rPr>
              <a:t>Medicaid.</a:t>
            </a: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60 percent of Children’s Hospital </a:t>
            </a:r>
            <a:r>
              <a:rPr lang="en-US" sz="2200" dirty="0" smtClean="0">
                <a:solidFill>
                  <a:srgbClr val="887A69"/>
                </a:solidFill>
                <a:latin typeface="Titillium WebLight"/>
                <a:cs typeface="Titillium WebLight"/>
              </a:rPr>
              <a:t>of Alabama patients </a:t>
            </a:r>
            <a:r>
              <a:rPr lang="en-US" sz="2200" dirty="0">
                <a:solidFill>
                  <a:srgbClr val="887A69"/>
                </a:solidFill>
                <a:latin typeface="Titillium WebLight"/>
                <a:cs typeface="Titillium WebLight"/>
              </a:rPr>
              <a:t>are covered by </a:t>
            </a:r>
            <a:r>
              <a:rPr lang="en-US" sz="2200" dirty="0" smtClean="0">
                <a:solidFill>
                  <a:srgbClr val="887A69"/>
                </a:solidFill>
                <a:latin typeface="Titillium WebLight"/>
                <a:cs typeface="Titillium WebLight"/>
              </a:rPr>
              <a:t>Medicaid, </a:t>
            </a:r>
            <a:r>
              <a:rPr lang="en-US" sz="2200" dirty="0">
                <a:solidFill>
                  <a:srgbClr val="887A69"/>
                </a:solidFill>
                <a:latin typeface="Titillium WebLight"/>
                <a:cs typeface="Titillium WebLight"/>
              </a:rPr>
              <a:t>and many rural hospitals have high volumes of Medicaid patients.</a:t>
            </a: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Almost 70 percent of nursing home patients are covered by Medicaid</a:t>
            </a:r>
            <a:r>
              <a:rPr lang="en-US" sz="2200" dirty="0" smtClean="0">
                <a:solidFill>
                  <a:srgbClr val="887A69"/>
                </a:solidFill>
                <a:latin typeface="Titillium WebLight"/>
                <a:cs typeface="Titillium WebLight"/>
              </a:rPr>
              <a:t>.</a:t>
            </a:r>
            <a:endParaRPr lang="en-US" sz="2200" dirty="0">
              <a:solidFill>
                <a:srgbClr val="887A69"/>
              </a:solidFill>
              <a:latin typeface="Titillium WebLight"/>
              <a:cs typeface="Titillium WebLight"/>
            </a:endParaRPr>
          </a:p>
        </p:txBody>
      </p:sp>
    </p:spTree>
    <p:extLst>
      <p:ext uri="{BB962C8B-B14F-4D97-AF65-F5344CB8AC3E}">
        <p14:creationId xmlns:p14="http://schemas.microsoft.com/office/powerpoint/2010/main" val="103656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 Page - Internal Presentation">
  <a:themeElements>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fontScheme name="Title Page - Internal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2654</Words>
  <Application>Microsoft Office PowerPoint</Application>
  <PresentationFormat>On-screen Show (4:3)</PresentationFormat>
  <Paragraphs>236</Paragraphs>
  <Slides>26</Slides>
  <Notes>20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1_Title Page - Internal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Medicaid Faces Tough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Blackmon</dc:creator>
  <cp:lastModifiedBy>Rosemary Blackmon</cp:lastModifiedBy>
  <cp:revision>80</cp:revision>
  <cp:lastPrinted>2013-11-21T14:23:35Z</cp:lastPrinted>
  <dcterms:created xsi:type="dcterms:W3CDTF">2013-11-17T03:36:50Z</dcterms:created>
  <dcterms:modified xsi:type="dcterms:W3CDTF">2015-04-01T13:35:17Z</dcterms:modified>
</cp:coreProperties>
</file>