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4" r:id="rId2"/>
  </p:sldMasterIdLst>
  <p:notesMasterIdLst>
    <p:notesMasterId r:id="rId29"/>
  </p:notesMasterIdLst>
  <p:handoutMasterIdLst>
    <p:handoutMasterId r:id="rId30"/>
  </p:handoutMasterIdLst>
  <p:sldIdLst>
    <p:sldId id="314" r:id="rId3"/>
    <p:sldId id="315" r:id="rId4"/>
    <p:sldId id="317" r:id="rId5"/>
    <p:sldId id="319" r:id="rId6"/>
    <p:sldId id="356" r:id="rId7"/>
    <p:sldId id="357" r:id="rId8"/>
    <p:sldId id="324" r:id="rId9"/>
    <p:sldId id="326" r:id="rId10"/>
    <p:sldId id="325" r:id="rId11"/>
    <p:sldId id="331" r:id="rId12"/>
    <p:sldId id="334" r:id="rId13"/>
    <p:sldId id="335" r:id="rId14"/>
    <p:sldId id="341" r:id="rId15"/>
    <p:sldId id="339" r:id="rId16"/>
    <p:sldId id="355" r:id="rId17"/>
    <p:sldId id="342" r:id="rId18"/>
    <p:sldId id="330" r:id="rId19"/>
    <p:sldId id="344" r:id="rId20"/>
    <p:sldId id="345" r:id="rId21"/>
    <p:sldId id="346" r:id="rId22"/>
    <p:sldId id="347" r:id="rId23"/>
    <p:sldId id="348" r:id="rId24"/>
    <p:sldId id="353" r:id="rId25"/>
    <p:sldId id="354" r:id="rId26"/>
    <p:sldId id="351" r:id="rId27"/>
    <p:sldId id="352"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7A69"/>
    <a:srgbClr val="D70036"/>
    <a:srgbClr val="6E4924"/>
    <a:srgbClr val="F7A800"/>
    <a:srgbClr val="996633"/>
    <a:srgbClr val="FFB13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48" autoAdjust="0"/>
  </p:normalViewPr>
  <p:slideViewPr>
    <p:cSldViewPr>
      <p:cViewPr>
        <p:scale>
          <a:sx n="75" d="100"/>
          <a:sy n="75" d="100"/>
        </p:scale>
        <p:origin x="-370" y="-221"/>
      </p:cViewPr>
      <p:guideLst>
        <p:guide orient="horz" pos="1104"/>
        <p:guide pos="2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Alabama</a:t>
            </a:r>
            <a:endParaRPr lang="en-US" sz="1100"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Alabama</c:v>
                </c:pt>
              </c:strCache>
            </c:strRef>
          </c:tx>
          <c:dLbls>
            <c:dLbl>
              <c:idx val="0"/>
              <c:layout/>
              <c:tx>
                <c:rich>
                  <a:bodyPr/>
                  <a:lstStyle/>
                  <a:p>
                    <a:r>
                      <a:rPr lang="en-US" dirty="0" smtClean="0"/>
                      <a:t>38</a:t>
                    </a:r>
                    <a:r>
                      <a:rPr lang="en-US" dirty="0"/>
                      <a:t>%</a:t>
                    </a:r>
                  </a:p>
                </c:rich>
              </c:tx>
              <c:dLblPos val="inEnd"/>
              <c:showLegendKey val="0"/>
              <c:showVal val="1"/>
              <c:showCatName val="0"/>
              <c:showSerName val="0"/>
              <c:showPercent val="1"/>
              <c:showBubbleSize val="0"/>
            </c:dLbl>
            <c:dLbl>
              <c:idx val="1"/>
              <c:layout/>
              <c:tx>
                <c:rich>
                  <a:bodyPr/>
                  <a:lstStyle/>
                  <a:p>
                    <a:r>
                      <a:rPr lang="en-US" dirty="0" smtClean="0"/>
                      <a:t> 20%</a:t>
                    </a:r>
                    <a:endParaRPr lang="en-US" dirty="0"/>
                  </a:p>
                </c:rich>
              </c:tx>
              <c:dLblPos val="inEnd"/>
              <c:showLegendKey val="0"/>
              <c:showVal val="1"/>
              <c:showCatName val="0"/>
              <c:showSerName val="0"/>
              <c:showPercent val="1"/>
              <c:showBubbleSize val="0"/>
            </c:dLbl>
            <c:dLbl>
              <c:idx val="2"/>
              <c:layout>
                <c:manualLayout>
                  <c:x val="0.12862403979607262"/>
                  <c:y val="-6.8775626019720509E-2"/>
                </c:manualLayout>
              </c:layout>
              <c:tx>
                <c:rich>
                  <a:bodyPr/>
                  <a:lstStyle/>
                  <a:p>
                    <a:r>
                      <a:rPr lang="en-US" dirty="0" smtClean="0"/>
                      <a:t>31%</a:t>
                    </a:r>
                    <a:endParaRPr lang="en-US" dirty="0"/>
                  </a:p>
                </c:rich>
              </c:tx>
              <c:dLblPos val="bestFit"/>
              <c:showLegendKey val="0"/>
              <c:showVal val="1"/>
              <c:showCatName val="0"/>
              <c:showSerName val="0"/>
              <c:showPercent val="1"/>
              <c:showBubbleSize val="0"/>
            </c:dLbl>
            <c:dLbl>
              <c:idx val="3"/>
              <c:layout>
                <c:manualLayout>
                  <c:x val="0.10548899973890698"/>
                  <c:y val="0.10618748669929773"/>
                </c:manualLayout>
              </c:layout>
              <c:tx>
                <c:rich>
                  <a:bodyPr/>
                  <a:lstStyle/>
                  <a:p>
                    <a:r>
                      <a:rPr lang="en-US" dirty="0" smtClean="0"/>
                      <a:t>12%</a:t>
                    </a:r>
                    <a:endParaRPr lang="en-US" dirty="0"/>
                  </a:p>
                </c:rich>
              </c:tx>
              <c:dLblPos val="bestFit"/>
              <c:showLegendKey val="0"/>
              <c:showVal val="1"/>
              <c:showCatName val="0"/>
              <c:showSerName val="0"/>
              <c:showPercent val="1"/>
              <c:showBubbleSize val="0"/>
            </c:dLbl>
            <c:numFmt formatCode="0%" sourceLinked="0"/>
            <c:spPr>
              <a:noFill/>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1"/>
          </c:dLbls>
          <c:cat>
            <c:strRef>
              <c:f>Sheet1!$A$2:$A$5</c:f>
              <c:strCache>
                <c:ptCount val="4"/>
                <c:pt idx="0">
                  <c:v>Medicare</c:v>
                </c:pt>
                <c:pt idx="1">
                  <c:v>Medicaid</c:v>
                </c:pt>
                <c:pt idx="2">
                  <c:v>Commercial</c:v>
                </c:pt>
                <c:pt idx="3">
                  <c:v>Other</c:v>
                </c:pt>
              </c:strCache>
            </c:strRef>
          </c:cat>
          <c:val>
            <c:numRef>
              <c:f>Sheet1!$B$2:$B$5</c:f>
              <c:numCache>
                <c:formatCode>General</c:formatCode>
                <c:ptCount val="4"/>
                <c:pt idx="0">
                  <c:v>3.7999999999999999E-2</c:v>
                </c:pt>
                <c:pt idx="1">
                  <c:v>0.02</c:v>
                </c:pt>
                <c:pt idx="2">
                  <c:v>3.1E-2</c:v>
                </c:pt>
                <c:pt idx="3">
                  <c:v>1.2E-2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666226931057704"/>
          <c:y val="0.37317372490600836"/>
          <c:w val="0.30890492091629906"/>
          <c:h val="0.43547705185500463"/>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(Your Hospital Name)</a:t>
            </a:r>
          </a:p>
        </c:rich>
      </c:tx>
      <c:layout>
        <c:manualLayout>
          <c:xMode val="edge"/>
          <c:yMode val="edge"/>
          <c:x val="0.2185893675055324"/>
          <c:y val="2.583880139982502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5254237288135594"/>
          <c:y val="0.1744976903833329"/>
          <c:w val="0.69491525423728817"/>
          <c:h val="0.5922026361582764"/>
        </c:manualLayout>
      </c:layout>
      <c:pie3DChart>
        <c:varyColors val="1"/>
        <c:ser>
          <c:idx val="0"/>
          <c:order val="0"/>
          <c:tx>
            <c:strRef>
              <c:f>Sheet1!$B$1</c:f>
              <c:strCache>
                <c:ptCount val="1"/>
                <c:pt idx="0">
                  <c:v>(Your Hospital Name)</c:v>
                </c:pt>
              </c:strCache>
            </c:strRef>
          </c:tx>
          <c:cat>
            <c:strRef>
              <c:f>Sheet1!$A$2:$A$5</c:f>
              <c:strCache>
                <c:ptCount val="4"/>
                <c:pt idx="0">
                  <c:v>Medicare</c:v>
                </c:pt>
                <c:pt idx="1">
                  <c:v>Medicaid</c:v>
                </c:pt>
                <c:pt idx="2">
                  <c:v>Commercial</c:v>
                </c:pt>
                <c:pt idx="3">
                  <c:v>Other</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5" tIns="48327" rIns="96655" bIns="48327" rtlCol="0"/>
          <a:lstStyle>
            <a:lvl1pPr algn="l">
              <a:defRPr sz="1300"/>
            </a:lvl1pPr>
          </a:lstStyle>
          <a:p>
            <a:endParaRPr lang="en-US" dirty="0"/>
          </a:p>
        </p:txBody>
      </p:sp>
      <p:sp>
        <p:nvSpPr>
          <p:cNvPr id="3" name="Date Placeholder 2"/>
          <p:cNvSpPr>
            <a:spLocks noGrp="1"/>
          </p:cNvSpPr>
          <p:nvPr>
            <p:ph type="dt" sz="quarter" idx="1"/>
          </p:nvPr>
        </p:nvSpPr>
        <p:spPr>
          <a:xfrm>
            <a:off x="4143588" y="0"/>
            <a:ext cx="3169920" cy="480060"/>
          </a:xfrm>
          <a:prstGeom prst="rect">
            <a:avLst/>
          </a:prstGeom>
        </p:spPr>
        <p:txBody>
          <a:bodyPr vert="horz" lIns="96655" tIns="48327" rIns="96655" bIns="48327" rtlCol="0"/>
          <a:lstStyle>
            <a:lvl1pPr algn="r">
              <a:defRPr sz="1300"/>
            </a:lvl1pPr>
          </a:lstStyle>
          <a:p>
            <a:fld id="{B04EA578-4760-4BD4-8822-1D8D78F6B8E8}" type="datetimeFigureOut">
              <a:rPr lang="en-US" smtClean="0"/>
              <a:t>4/1/2015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5" tIns="48327" rIns="96655" bIns="48327"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5" tIns="48327" rIns="96655" bIns="48327" rtlCol="0" anchor="b"/>
          <a:lstStyle>
            <a:lvl1pPr algn="r">
              <a:defRPr sz="1300"/>
            </a:lvl1pPr>
          </a:lstStyle>
          <a:p>
            <a:fld id="{52CBFE1C-F8D1-4046-A4F6-C6FE71163C1F}" type="slidenum">
              <a:rPr lang="en-US" smtClean="0"/>
              <a:t>‹#›</a:t>
            </a:fld>
            <a:endParaRPr lang="en-US" dirty="0"/>
          </a:p>
        </p:txBody>
      </p:sp>
    </p:spTree>
    <p:extLst>
      <p:ext uri="{BB962C8B-B14F-4D97-AF65-F5344CB8AC3E}">
        <p14:creationId xmlns:p14="http://schemas.microsoft.com/office/powerpoint/2010/main" val="1675767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5" tIns="48327" rIns="96655" bIns="48327" rtlCol="0"/>
          <a:lstStyle>
            <a:lvl1pPr algn="l">
              <a:defRPr sz="1300"/>
            </a:lvl1pPr>
          </a:lstStyle>
          <a:p>
            <a:endParaRPr lang="en-US" dirty="0"/>
          </a:p>
        </p:txBody>
      </p:sp>
      <p:sp>
        <p:nvSpPr>
          <p:cNvPr id="3" name="Date Placeholder 2"/>
          <p:cNvSpPr>
            <a:spLocks noGrp="1"/>
          </p:cNvSpPr>
          <p:nvPr>
            <p:ph type="dt" idx="1"/>
          </p:nvPr>
        </p:nvSpPr>
        <p:spPr>
          <a:xfrm>
            <a:off x="4143588" y="0"/>
            <a:ext cx="3169920" cy="480060"/>
          </a:xfrm>
          <a:prstGeom prst="rect">
            <a:avLst/>
          </a:prstGeom>
        </p:spPr>
        <p:txBody>
          <a:bodyPr vert="horz" lIns="96655" tIns="48327" rIns="96655" bIns="48327" rtlCol="0"/>
          <a:lstStyle>
            <a:lvl1pPr algn="r">
              <a:defRPr sz="1300"/>
            </a:lvl1pPr>
          </a:lstStyle>
          <a:p>
            <a:fld id="{BA4D9086-13ED-4258-87B5-7839BDB429A6}" type="datetimeFigureOut">
              <a:rPr lang="en-US" smtClean="0"/>
              <a:t>4/1/2015</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5" tIns="48327" rIns="96655" bIns="48327"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5" tIns="48327" rIns="96655"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5" tIns="48327" rIns="96655" bIns="4832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5" tIns="48327" rIns="96655" bIns="48327" rtlCol="0" anchor="b"/>
          <a:lstStyle>
            <a:lvl1pPr algn="r">
              <a:defRPr sz="1300"/>
            </a:lvl1pPr>
          </a:lstStyle>
          <a:p>
            <a:fld id="{07D2DB24-20CC-4FB5-A0CE-85BBFEB349ED}" type="slidenum">
              <a:rPr lang="en-US" smtClean="0"/>
              <a:t>‹#›</a:t>
            </a:fld>
            <a:endParaRPr lang="en-US" dirty="0"/>
          </a:p>
        </p:txBody>
      </p:sp>
    </p:spTree>
    <p:extLst>
      <p:ext uri="{BB962C8B-B14F-4D97-AF65-F5344CB8AC3E}">
        <p14:creationId xmlns:p14="http://schemas.microsoft.com/office/powerpoint/2010/main" val="2524855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368272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today’s talk is about Medicaid the need</a:t>
            </a:r>
            <a:r>
              <a:rPr lang="en-US" baseline="0" dirty="0" smtClean="0"/>
              <a:t> to expand health insurance coverage, let’s look a little closer at the Medicaid program.</a:t>
            </a:r>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608866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1">
              <a:defRPr/>
            </a:pPr>
            <a:r>
              <a:rPr lang="en-US" dirty="0" smtClean="0"/>
              <a:t>Since</a:t>
            </a:r>
            <a:r>
              <a:rPr lang="en-US" baseline="0" dirty="0" smtClean="0"/>
              <a:t> the beginning, Alabama’s Medicaid program has been designed to offer the minimum benefits and enrollment required by the federal government to receive the matching federal funds.  Just to clarify, the amounts listed above are annual amounts.  For example, an adult cannot make more than $2300 a year, or a little more than $6 a day for a family of four.  So, in other words, almost no adults under 65 are eligible, unless they have a disability.</a:t>
            </a:r>
          </a:p>
          <a:p>
            <a:endParaRPr lang="en-US" baseline="0" dirty="0" smtClean="0"/>
          </a:p>
          <a:p>
            <a:r>
              <a:rPr lang="en-US" baseline="0" dirty="0" smtClean="0"/>
              <a:t>There are very few optional programs covered by the Agency, and the ones that are covered are not considered optional by most and if removed would significantly increase the cost for all other services.</a:t>
            </a:r>
          </a:p>
          <a:p>
            <a:endParaRPr lang="en-US" baseline="0" dirty="0" smtClean="0"/>
          </a:p>
          <a:p>
            <a:r>
              <a:rPr lang="en-US" baseline="0" dirty="0" smtClean="0"/>
              <a:t>The Agency has also operated very efficiently from an administrative standpoint, with about a 4.3 percent overhead.</a:t>
            </a:r>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020121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1">
              <a:defRPr/>
            </a:pPr>
            <a:r>
              <a:rPr lang="en-US" dirty="0" smtClean="0"/>
              <a:t>You may not realize how</a:t>
            </a:r>
            <a:r>
              <a:rPr lang="en-US" baseline="0" dirty="0" smtClean="0"/>
              <a:t> much some providers depend on Medicaid patients as a key portion of their business.  In some areas the Medicaid volume may be what keeps a pediatrician in that community or maybe a local hospital.  So, by having a strong Medicaid program, we ensure access to health care for all of us.</a:t>
            </a:r>
            <a:endParaRPr lang="en-US" dirty="0" smtClean="0"/>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138461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law</a:t>
            </a:r>
            <a:r>
              <a:rPr lang="en-US" baseline="0" dirty="0" smtClean="0"/>
              <a:t> was based on the work of a </a:t>
            </a:r>
            <a:r>
              <a:rPr lang="en-US" dirty="0" smtClean="0"/>
              <a:t>Medicaid Advisory Commission that included not only</a:t>
            </a:r>
            <a:r>
              <a:rPr lang="en-US" baseline="0" dirty="0" smtClean="0"/>
              <a:t> lawmakers, but also representatives of state agencies, provider groups, consumers, insurers and businesses. The Commission suggested reform that would better manage the care through community-led organizations that would:</a:t>
            </a:r>
          </a:p>
          <a:p>
            <a:endParaRPr lang="en-US" baseline="0" dirty="0" smtClean="0"/>
          </a:p>
          <a:p>
            <a:r>
              <a:rPr lang="en-US" baseline="0" dirty="0" smtClean="0"/>
              <a:t>Ensure continued access to existing services</a:t>
            </a:r>
          </a:p>
          <a:p>
            <a:endParaRPr lang="en-US" baseline="0" dirty="0" smtClean="0"/>
          </a:p>
          <a:p>
            <a:r>
              <a:rPr lang="en-US" baseline="0" dirty="0" smtClean="0"/>
              <a:t>Revise payment incentives to place risk at the community level and bend cost curve for state</a:t>
            </a:r>
          </a:p>
          <a:p>
            <a:pPr defTabSz="947032">
              <a:defRPr/>
            </a:pPr>
            <a:endParaRPr lang="en-US" dirty="0" smtClean="0"/>
          </a:p>
          <a:p>
            <a:r>
              <a:rPr lang="en-US" baseline="0" dirty="0" smtClean="0"/>
              <a:t>Promote prevention and coordinated care by better connecting providers and ensuring all patients have a medical provider directing their care.</a:t>
            </a:r>
          </a:p>
          <a:p>
            <a:endParaRPr lang="en-US" baseline="0" dirty="0" smtClean="0"/>
          </a:p>
          <a:p>
            <a:r>
              <a:rPr lang="en-US" baseline="0" dirty="0" smtClean="0"/>
              <a:t>The legislation provides for:</a:t>
            </a:r>
          </a:p>
          <a:p>
            <a:endParaRPr lang="en-US" sz="2300" dirty="0">
              <a:solidFill>
                <a:srgbClr val="887A69"/>
              </a:solidFill>
              <a:latin typeface="Titillium WebLight"/>
              <a:cs typeface="Titillium WebLight"/>
            </a:endParaRPr>
          </a:p>
          <a:p>
            <a:r>
              <a:rPr lang="en-US" sz="2300" dirty="0">
                <a:solidFill>
                  <a:srgbClr val="887A69"/>
                </a:solidFill>
                <a:latin typeface="Titillium WebLight"/>
                <a:cs typeface="Titillium WebLight"/>
              </a:rPr>
              <a:t>State to be divided into 5 regions based on where Medicaid recipients receive their care</a:t>
            </a:r>
          </a:p>
          <a:p>
            <a:endParaRPr lang="en-US" sz="2300" dirty="0">
              <a:solidFill>
                <a:srgbClr val="887A69"/>
              </a:solidFill>
              <a:latin typeface="Titillium WebLight"/>
              <a:cs typeface="Titillium WebLight"/>
            </a:endParaRPr>
          </a:p>
          <a:p>
            <a:r>
              <a:rPr lang="en-US" sz="2300" dirty="0">
                <a:solidFill>
                  <a:srgbClr val="887A69"/>
                </a:solidFill>
                <a:latin typeface="Titillium WebLight"/>
                <a:cs typeface="Titillium WebLight"/>
              </a:rPr>
              <a:t>Regions will be paid a per-person amount to provide health care for all in the region</a:t>
            </a:r>
          </a:p>
          <a:p>
            <a:endParaRPr lang="en-US" sz="2300" dirty="0">
              <a:solidFill>
                <a:srgbClr val="887A69"/>
              </a:solidFill>
              <a:latin typeface="Titillium WebLight"/>
              <a:cs typeface="Titillium WebLight"/>
            </a:endParaRPr>
          </a:p>
          <a:p>
            <a:r>
              <a:rPr lang="en-US" sz="2300" dirty="0">
                <a:solidFill>
                  <a:srgbClr val="887A69"/>
                </a:solidFill>
                <a:latin typeface="Titillium WebLight"/>
                <a:cs typeface="Titillium WebLight"/>
              </a:rPr>
              <a:t>Regions must be operational by October 2016</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13</a:t>
            </a:fld>
            <a:endParaRPr lang="en-US" dirty="0"/>
          </a:p>
        </p:txBody>
      </p:sp>
    </p:spTree>
    <p:extLst>
      <p:ext uri="{BB962C8B-B14F-4D97-AF65-F5344CB8AC3E}">
        <p14:creationId xmlns:p14="http://schemas.microsoft.com/office/powerpoint/2010/main" val="1236737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32">
              <a:defRPr/>
            </a:pPr>
            <a:r>
              <a:rPr lang="en-US" dirty="0" smtClean="0"/>
              <a:t>Here’s a way to picture how the new model might look.  The patient is in the center with her</a:t>
            </a:r>
            <a:r>
              <a:rPr lang="en-US" baseline="0" dirty="0" smtClean="0"/>
              <a:t> primary care physician and care coordinator and lots of information.  The care coordinator and physician then help coordinate all other care to avoid duplication, ensure appropriate care and enhance the flow of information from provider to provider.</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561639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320437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across the country are developing state-based solutions to increase access to health coverage. </a:t>
            </a:r>
          </a:p>
          <a:p>
            <a:r>
              <a:rPr lang="en-US" dirty="0" smtClean="0"/>
              <a:t>(Arkansas,</a:t>
            </a:r>
            <a:r>
              <a:rPr lang="en-US" baseline="0" dirty="0" smtClean="0"/>
              <a:t> </a:t>
            </a:r>
            <a:r>
              <a:rPr lang="en-US" dirty="0" smtClean="0"/>
              <a:t>Pennsylvania,</a:t>
            </a:r>
            <a:r>
              <a:rPr lang="en-US" baseline="0" dirty="0" smtClean="0"/>
              <a:t> </a:t>
            </a:r>
            <a:r>
              <a:rPr lang="en-US" dirty="0" smtClean="0"/>
              <a:t>Iowa, Indiana)</a:t>
            </a:r>
          </a:p>
          <a:p>
            <a:r>
              <a:rPr lang="en-US" dirty="0" smtClean="0"/>
              <a:t>Half of all states have committed to an expansion. Several</a:t>
            </a:r>
            <a:r>
              <a:rPr lang="en-US" baseline="0" dirty="0" smtClean="0"/>
              <a:t> o</a:t>
            </a:r>
            <a:r>
              <a:rPr lang="en-US" dirty="0" smtClean="0"/>
              <a:t>thers are considering it.</a:t>
            </a:r>
          </a:p>
          <a:p>
            <a:r>
              <a:rPr lang="en-US" dirty="0" smtClean="0"/>
              <a:t>Alabama lawmakers need to find their own solution for our state.</a:t>
            </a:r>
          </a:p>
          <a:p>
            <a:r>
              <a:rPr lang="en-US" dirty="0" smtClean="0"/>
              <a:t>Arkansas, in particular, has developed a new program that increases the number of individuals eligible</a:t>
            </a:r>
            <a:r>
              <a:rPr lang="en-US" baseline="0" dirty="0" smtClean="0"/>
              <a:t> for coverage, by using the federal dollars to purchase private coverage. Pennsylvania and Iowa have built wellness components into their plans. Indiana’s proposal promotes personal responsibility through health savings accounts for some higher income eligibles. </a:t>
            </a:r>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494954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368272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UAB researchers from the School</a:t>
            </a:r>
            <a:r>
              <a:rPr lang="en-US" baseline="0" dirty="0" smtClean="0"/>
              <a:t> of Public Health did the first study in the fall of 2012, and in the fall of 2013, the Center for Business and Economic Research at Alabama conducted a similar study that confirmed the economic projections of the UAB researchers and added to it the impact by industry in terms of jobs creation.</a:t>
            </a:r>
          </a:p>
          <a:p>
            <a:endParaRPr lang="en-US" baseline="0" dirty="0" smtClean="0"/>
          </a:p>
          <a:p>
            <a:r>
              <a:rPr lang="en-US" baseline="0" dirty="0" smtClean="0"/>
              <a:t>One of the questions raised about the jobs creation is where would the additional workers come from if there’s already a shortage of health care professionals.  We know there would definitely need to be additional health care workers, even with the reform efforts to drive greater efficiency.  </a:t>
            </a:r>
          </a:p>
          <a:p>
            <a:r>
              <a:rPr lang="en-US" baseline="0" dirty="0" smtClean="0"/>
              <a:t>The Medicaid expansion would provide the needed funding to recruit additional professionals.</a:t>
            </a:r>
          </a:p>
          <a:p>
            <a:endParaRPr lang="en-US" baseline="0" dirty="0" smtClean="0"/>
          </a:p>
          <a:p>
            <a:pPr defTabSz="966541">
              <a:defRPr/>
            </a:pPr>
            <a:r>
              <a:rPr lang="en-US" baseline="0" dirty="0" smtClean="0"/>
              <a:t>When you look at the numbers, if you consider the mid-range estimate of 300,000 Alabamians newly covered, it brings about $12 billion in federal dollars over the six-year period and an estimated $28 billion in business activity.</a:t>
            </a:r>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564395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U.S. Census statistics three</a:t>
            </a:r>
            <a:r>
              <a:rPr lang="en-US" baseline="0" dirty="0" smtClean="0"/>
              <a:t> out of five of those eligible for the Medicaid expansion are employed. So, having workers with access to health coverage means a more productive workforce.  This chart shows the estimates of those that could be covered based on Census figures related to income levels.  </a:t>
            </a:r>
          </a:p>
          <a:p>
            <a:endParaRPr lang="en-US" baseline="0" dirty="0" smtClean="0"/>
          </a:p>
          <a:p>
            <a:r>
              <a:rPr lang="en-US" baseline="0" dirty="0" smtClean="0"/>
              <a:t>Here is a list of the top 10 industries and the estimated number of individuals in that industry that would benefit from an expansion of Medicaid coverage.</a:t>
            </a:r>
            <a:endParaRPr lang="en-US" dirty="0" smtClean="0"/>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4257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368272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1">
              <a:defRPr/>
            </a:pPr>
            <a:r>
              <a:rPr lang="en-US" dirty="0" smtClean="0"/>
              <a:t>Because of the need for additional jobs in health</a:t>
            </a:r>
            <a:r>
              <a:rPr lang="en-US" baseline="0" dirty="0" smtClean="0"/>
              <a:t> care, jobs are created in other industries as a result of the health care jobs.  All industries receive some type of benefit, but these are the industries that would benefit the most from the jobs creation.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942153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look at what</a:t>
            </a:r>
            <a:r>
              <a:rPr lang="en-US" baseline="0" dirty="0" smtClean="0"/>
              <a:t> the state has spent on recruiting other industries, the Medicaid expansion is huge in comparison.  The cost over six years is estimated to be $777 million, but that nets the state more than 30,000 jobs.  </a:t>
            </a:r>
          </a:p>
          <a:p>
            <a:endParaRPr lang="en-US" baseline="0" dirty="0" smtClean="0"/>
          </a:p>
          <a:p>
            <a:r>
              <a:rPr lang="en-US" dirty="0"/>
              <a:t>So, the state can invest 15 percent of what it spent to recruit Mercedes and gain 30,000 jobs and provide much-needed health coverage for almost 300,000 Alabamians. </a:t>
            </a:r>
            <a:endParaRPr lang="en-US" dirty="0" smtClean="0"/>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859120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1">
              <a:defRPr/>
            </a:pPr>
            <a:r>
              <a:rPr lang="en-US" baseline="0" dirty="0" smtClean="0"/>
              <a:t>Just because expansion became optional, the taxes created to pay for it did not. Alabamians will pay them, but not see any benefit.</a:t>
            </a:r>
          </a:p>
          <a:p>
            <a:pPr defTabSz="966541">
              <a:defRPr/>
            </a:pPr>
            <a:endParaRPr lang="en-US" baseline="0" dirty="0" smtClean="0"/>
          </a:p>
          <a:p>
            <a:pPr defTabSz="966541">
              <a:defRPr/>
            </a:pPr>
            <a:r>
              <a:rPr lang="en-US" baseline="0" dirty="0" smtClean="0"/>
              <a:t>you might ask what they would think if the government mandated that all automobile manufacturers had to provide cars for those who could not afford to pay for them and then didn’t offer the manufacturers any subsidy to cover the expense.</a:t>
            </a:r>
            <a:endParaRPr lang="en-US" dirty="0" smtClean="0"/>
          </a:p>
          <a:p>
            <a:pPr defTabSz="966541">
              <a:defRPr/>
            </a:pPr>
            <a:endParaRPr lang="en-US" dirty="0" smtClean="0"/>
          </a:p>
          <a:p>
            <a:pPr defTabSz="966541">
              <a:defRPr/>
            </a:pPr>
            <a:r>
              <a:rPr lang="en-US" dirty="0" smtClean="0"/>
              <a:t>The thought behind those who drafted the Affordable</a:t>
            </a:r>
            <a:r>
              <a:rPr lang="en-US" baseline="0" dirty="0" smtClean="0"/>
              <a:t> Care Act is that with the expanded population, hospitals would no longer need the supplemental payments (DSH payments) they receive to care for the uninsured.  However, without an expanded program, Alabama’s hospitals will see significant reductions in DSH payments without the corresponding increase in insured patients. </a:t>
            </a:r>
            <a:endParaRPr lang="en-US" dirty="0" smtClean="0"/>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616932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32">
              <a:defRPr/>
            </a:pPr>
            <a:r>
              <a:rPr lang="en-US" dirty="0" smtClean="0"/>
              <a:t>The thought behind those who drafted the Affordable</a:t>
            </a:r>
            <a:r>
              <a:rPr lang="en-US" baseline="0" dirty="0" smtClean="0"/>
              <a:t> Care Act is that with the expanded population, hospitals would no longer need the supplemental payments (DSH payments) they receive to care for the uninsured.  However, without an expanded program, Alabama’s hospitals will see significant reductions in DSH payments without the corresponding increase in insured patients. </a:t>
            </a:r>
            <a:endParaRPr lang="en-US" dirty="0" smtClean="0"/>
          </a:p>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616932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cuts started on October 1, 2013.</a:t>
            </a:r>
          </a:p>
          <a:p>
            <a:endParaRPr lang="en-US" dirty="0" smtClean="0"/>
          </a:p>
          <a:p>
            <a:r>
              <a:rPr lang="en-US" dirty="0" smtClean="0"/>
              <a:t>According to the most recent survey by the</a:t>
            </a:r>
            <a:r>
              <a:rPr lang="en-US" baseline="0" dirty="0" smtClean="0"/>
              <a:t> Alabama Hospital Association, hospital margins are extremely thin.  On average about 1 percent.  Any significant reductions in payments could result in hospitals having to make tough decisions about staffing, services or in the worst case scenario about whether or not to close.</a:t>
            </a:r>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368272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t>25</a:t>
            </a:fld>
            <a:endParaRPr lang="en-US" dirty="0"/>
          </a:p>
        </p:txBody>
      </p:sp>
    </p:spTree>
    <p:extLst>
      <p:ext uri="{BB962C8B-B14F-4D97-AF65-F5344CB8AC3E}">
        <p14:creationId xmlns:p14="http://schemas.microsoft.com/office/powerpoint/2010/main" val="900529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D2DB24-20CC-4FB5-A0CE-85BBFEB349ED}" type="slidenum">
              <a:rPr lang="en-US" smtClean="0"/>
              <a:t>26</a:t>
            </a:fld>
            <a:endParaRPr lang="en-US" dirty="0"/>
          </a:p>
        </p:txBody>
      </p:sp>
    </p:spTree>
    <p:extLst>
      <p:ext uri="{BB962C8B-B14F-4D97-AF65-F5344CB8AC3E}">
        <p14:creationId xmlns:p14="http://schemas.microsoft.com/office/powerpoint/2010/main" val="159090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6827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368272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Hospitals</a:t>
            </a:r>
            <a:r>
              <a:rPr lang="en-US" baseline="0" dirty="0" smtClean="0"/>
              <a:t> are often the largest employer in a community.  Nationally, it’s the second largest source of private sector jobs.  Not only do hospitals provide a good number of jobs, but these jobs utilize all types of skills, including a number of highly skilled positions.  </a:t>
            </a:r>
          </a:p>
          <a:p>
            <a:endParaRPr lang="en-US" baseline="0" dirty="0" smtClean="0"/>
          </a:p>
          <a:p>
            <a:r>
              <a:rPr lang="en-US" baseline="0" dirty="0" smtClean="0"/>
              <a:t>And, for every one job created by a hospital, another 0</a:t>
            </a:r>
            <a:r>
              <a:rPr lang="en-US" dirty="0">
                <a:solidFill>
                  <a:srgbClr val="EEECE1">
                    <a:lumMod val="25000"/>
                  </a:srgbClr>
                </a:solidFill>
              </a:rPr>
              <a:t>.98 jobs are created in other businesses.  Multiply total full and part time jobs by 0.9758 to get additional jobs created.</a:t>
            </a:r>
          </a:p>
          <a:p>
            <a:endParaRPr lang="en-US" dirty="0">
              <a:solidFill>
                <a:srgbClr val="EEECE1">
                  <a:lumMod val="25000"/>
                </a:srgbClr>
              </a:solidFill>
            </a:endParaRPr>
          </a:p>
          <a:p>
            <a:r>
              <a:rPr lang="en-US" dirty="0">
                <a:solidFill>
                  <a:srgbClr val="EEECE1">
                    <a:lumMod val="25000"/>
                  </a:srgbClr>
                </a:solidFill>
              </a:rPr>
              <a:t>And, the labor income is also multiplied.  (To calculate the additional labor income, multiply your hospital’s salaries and benefits by 0.6621.</a:t>
            </a:r>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36827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Multiply net patient revenue plus other operating revenue by 1.9923 to get estimate</a:t>
            </a:r>
            <a:r>
              <a:rPr lang="en-US" baseline="0" dirty="0" smtClean="0"/>
              <a:t> of total economic impact.</a:t>
            </a:r>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368272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Declining healthcare costs figure</a:t>
            </a:r>
            <a:r>
              <a:rPr lang="en-US" baseline="0" dirty="0" smtClean="0"/>
              <a:t> comes from 2011 AHA TrendWatch.</a:t>
            </a:r>
          </a:p>
          <a:p>
            <a:endParaRPr lang="en-US" baseline="0" dirty="0" smtClean="0"/>
          </a:p>
          <a:p>
            <a:r>
              <a:rPr lang="en-US" baseline="0" dirty="0" smtClean="0"/>
              <a:t>Cost per discharge and net patient revenue statistics come from  Cleverly and Associates 2013 report (data from 2011).</a:t>
            </a:r>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6827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Declining healthcare costs figure</a:t>
            </a:r>
            <a:r>
              <a:rPr lang="en-US" baseline="0" dirty="0" smtClean="0"/>
              <a:t> comes from 2011 AHA TrendWatch.</a:t>
            </a:r>
          </a:p>
          <a:p>
            <a:endParaRPr lang="en-US" baseline="0" dirty="0" smtClean="0"/>
          </a:p>
          <a:p>
            <a:r>
              <a:rPr lang="en-US" baseline="0" dirty="0" smtClean="0"/>
              <a:t>Cost per discharge and net patient revenue statistics come from  Cleverly and Associates.</a:t>
            </a:r>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36827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2DB24-20CC-4FB5-A0CE-85BBFEB349E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368272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3FF225-88AF-41F6-B8A5-7D74C82FC16C}" type="datetime1">
              <a:rPr lang="en-US" smtClean="0">
                <a:solidFill>
                  <a:prstClr val="black">
                    <a:tint val="75000"/>
                  </a:prstClr>
                </a:solidFill>
              </a:rPr>
              <a:t>4/1/2015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9818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E098ED-8752-440E-A25F-86527FDF4925}" type="datetime1">
              <a:rPr lang="en-US" smtClean="0">
                <a:solidFill>
                  <a:prstClr val="black">
                    <a:tint val="75000"/>
                  </a:prstClr>
                </a:solidFill>
              </a:rPr>
              <a:t>4/1/2015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209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0E2228-9F47-4CD4-87DE-F7EE52053E98}" type="datetime1">
              <a:rPr lang="en-US" smtClean="0">
                <a:solidFill>
                  <a:prstClr val="black">
                    <a:tint val="75000"/>
                  </a:prstClr>
                </a:solidFill>
              </a:rPr>
              <a:t>4/1/2015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4022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415925" y="268288"/>
            <a:ext cx="8312150" cy="6321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b="1" dirty="0">
              <a:solidFill>
                <a:srgbClr val="000000"/>
              </a:solidFill>
              <a:latin typeface="Arial" pitchFamily="34" charset="0"/>
              <a:cs typeface="Arial" pitchFamily="34" charset="0"/>
            </a:endParaRPr>
          </a:p>
        </p:txBody>
      </p:sp>
      <p:pic>
        <p:nvPicPr>
          <p:cNvPr id="5" name="Picture 3" descr="MP-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188" y="268288"/>
            <a:ext cx="12477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040"/>
          <p:cNvSpPr>
            <a:spLocks noChangeArrowheads="1"/>
          </p:cNvSpPr>
          <p:nvPr/>
        </p:nvSpPr>
        <p:spPr bwMode="white">
          <a:xfrm rot="13500000">
            <a:off x="311944" y="3245644"/>
            <a:ext cx="201613" cy="206375"/>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p>
            <a:pPr defTabSz="820738" eaLnBrk="0" fontAlgn="base" hangingPunct="0">
              <a:lnSpc>
                <a:spcPct val="80000"/>
              </a:lnSpc>
              <a:spcBef>
                <a:spcPct val="10000"/>
              </a:spcBef>
              <a:spcAft>
                <a:spcPct val="10000"/>
              </a:spcAft>
            </a:pPr>
            <a:endParaRPr lang="en-US" sz="1300" dirty="0">
              <a:solidFill>
                <a:srgbClr val="000000"/>
              </a:solidFill>
              <a:latin typeface="Arial" pitchFamily="34" charset="0"/>
              <a:ea typeface="Arial Unicode MS" pitchFamily="34" charset="-128"/>
              <a:cs typeface="Arial Unicode MS" pitchFamily="34" charset="-128"/>
            </a:endParaRPr>
          </a:p>
        </p:txBody>
      </p:sp>
      <p:sp>
        <p:nvSpPr>
          <p:cNvPr id="7" name="Rectangle 8"/>
          <p:cNvSpPr>
            <a:spLocks noChangeArrowheads="1"/>
          </p:cNvSpPr>
          <p:nvPr/>
        </p:nvSpPr>
        <p:spPr bwMode="auto">
          <a:xfrm>
            <a:off x="415925" y="6253163"/>
            <a:ext cx="8312150" cy="3365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039" tIns="41020" rIns="82039" bIns="41020" anchor="ctr"/>
          <a:lstStyle/>
          <a:p>
            <a:pPr defTabSz="820738" eaLnBrk="0" fontAlgn="base" hangingPunct="0">
              <a:spcBef>
                <a:spcPct val="0"/>
              </a:spcBef>
              <a:spcAft>
                <a:spcPct val="0"/>
              </a:spcAft>
            </a:pPr>
            <a:endParaRPr lang="en-US" sz="2200" dirty="0">
              <a:solidFill>
                <a:srgbClr val="000000"/>
              </a:solidFill>
              <a:latin typeface="Arial" pitchFamily="34" charset="0"/>
              <a:ea typeface="Arial Unicode MS" pitchFamily="34" charset="-128"/>
              <a:cs typeface="Arial Unicode MS" pitchFamily="34" charset="-128"/>
            </a:endParaRPr>
          </a:p>
        </p:txBody>
      </p:sp>
      <p:sp>
        <p:nvSpPr>
          <p:cNvPr id="116742" name="Rectangle 6"/>
          <p:cNvSpPr>
            <a:spLocks noGrp="1" noChangeArrowheads="1"/>
          </p:cNvSpPr>
          <p:nvPr>
            <p:ph type="ctrTitle"/>
          </p:nvPr>
        </p:nvSpPr>
        <p:spPr bwMode="white">
          <a:xfrm>
            <a:off x="1246188" y="3086100"/>
            <a:ext cx="7421562" cy="523875"/>
          </a:xfrm>
          <a:extLst/>
        </p:spPr>
        <p:txBody>
          <a:bodyPr lIns="82039" tIns="41020" rIns="82039" bIns="41020" anchor="ctr"/>
          <a:lstStyle>
            <a:lvl1pPr>
              <a:defRPr sz="2900">
                <a:solidFill>
                  <a:schemeClr val="tx2"/>
                </a:solidFill>
              </a:defRPr>
            </a:lvl1pPr>
          </a:lstStyle>
          <a:p>
            <a:pPr lvl="0"/>
            <a:r>
              <a:rPr lang="en-US" noProof="0" smtClean="0"/>
              <a:t>Click to edit Master title style</a:t>
            </a:r>
          </a:p>
        </p:txBody>
      </p:sp>
      <p:sp>
        <p:nvSpPr>
          <p:cNvPr id="116743" name="Rectangle 7"/>
          <p:cNvSpPr>
            <a:spLocks noGrp="1" noChangeArrowheads="1"/>
          </p:cNvSpPr>
          <p:nvPr>
            <p:ph type="subTitle" sz="quarter" idx="1"/>
          </p:nvPr>
        </p:nvSpPr>
        <p:spPr bwMode="white">
          <a:xfrm>
            <a:off x="1246188" y="3765550"/>
            <a:ext cx="7421562" cy="1752600"/>
          </a:xfrm>
          <a:extLst/>
        </p:spPr>
        <p:txBody>
          <a:bodyPr lIns="82039" tIns="41020" rIns="82039" bIns="41020"/>
          <a:lstStyle>
            <a:lvl1pPr>
              <a:defRPr sz="16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68281186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643098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4434655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1344613"/>
            <a:ext cx="4079875"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4613"/>
            <a:ext cx="4079875"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931553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932687"/>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0306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31796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469294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F9219-D478-4823-8595-BBE4B35EF1E6}" type="datetime1">
              <a:rPr lang="en-US" smtClean="0">
                <a:solidFill>
                  <a:prstClr val="black">
                    <a:tint val="75000"/>
                  </a:prstClr>
                </a:solidFill>
              </a:rPr>
              <a:t>4/1/2015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0994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74397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6656206"/>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374650"/>
            <a:ext cx="2078037" cy="5541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374650"/>
            <a:ext cx="6081713" cy="5541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572950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5925" y="374650"/>
            <a:ext cx="7966075"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5925" y="1344613"/>
            <a:ext cx="8312150" cy="4572000"/>
          </a:xfrm>
        </p:spPr>
        <p:txBody>
          <a:bodyPr/>
          <a:lstStyle/>
          <a:p>
            <a:pPr lvl="0"/>
            <a:endParaRPr lang="en-US" noProof="0" dirty="0" smtClean="0"/>
          </a:p>
        </p:txBody>
      </p:sp>
    </p:spTree>
    <p:extLst>
      <p:ext uri="{BB962C8B-B14F-4D97-AF65-F5344CB8AC3E}">
        <p14:creationId xmlns:p14="http://schemas.microsoft.com/office/powerpoint/2010/main" val="478732810"/>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5" y="374650"/>
            <a:ext cx="7966075"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5925" y="1344613"/>
            <a:ext cx="4079875"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44613"/>
            <a:ext cx="4079875"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06813"/>
            <a:ext cx="4079875"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6272889"/>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5" y="374650"/>
            <a:ext cx="7966075"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5925" y="1344613"/>
            <a:ext cx="4079875"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4613"/>
            <a:ext cx="4079875"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515578"/>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15925" y="358775"/>
            <a:ext cx="7966075" cy="4730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15925" y="1344613"/>
            <a:ext cx="4148138"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16463" y="1344613"/>
            <a:ext cx="4149725"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15925" y="3740150"/>
            <a:ext cx="8450263"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011113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3F71B-F489-4958-951F-7FE58ADF20D2}" type="datetime1">
              <a:rPr lang="en-US" smtClean="0">
                <a:solidFill>
                  <a:prstClr val="black">
                    <a:tint val="75000"/>
                  </a:prstClr>
                </a:solidFill>
              </a:rPr>
              <a:t>4/1/2015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181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99C041-A5BB-4713-B241-B63CC2F87F3B}" type="datetime1">
              <a:rPr lang="en-US" smtClean="0">
                <a:solidFill>
                  <a:prstClr val="black">
                    <a:tint val="75000"/>
                  </a:prstClr>
                </a:solidFill>
              </a:rPr>
              <a:t>4/1/2015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793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FC6D84-139A-491D-AB8B-A042FD898669}" type="datetime1">
              <a:rPr lang="en-US" smtClean="0">
                <a:solidFill>
                  <a:prstClr val="black">
                    <a:tint val="75000"/>
                  </a:prstClr>
                </a:solidFill>
              </a:rPr>
              <a:t>4/1/2015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737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26AC5C-E4DB-47CE-B3AF-F25351739D96}" type="datetime1">
              <a:rPr lang="en-US" smtClean="0">
                <a:solidFill>
                  <a:prstClr val="black">
                    <a:tint val="75000"/>
                  </a:prstClr>
                </a:solidFill>
              </a:rPr>
              <a:t>4/1/2015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75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3F771-468B-4004-BF4F-4FE544DBD366}" type="datetime1">
              <a:rPr lang="en-US" smtClean="0">
                <a:solidFill>
                  <a:prstClr val="black">
                    <a:tint val="75000"/>
                  </a:prstClr>
                </a:solidFill>
              </a:rPr>
              <a:t>4/1/2015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032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9EBD2-0D5C-4C4C-A8A6-76C2923D87F8}" type="datetime1">
              <a:rPr lang="en-US" smtClean="0">
                <a:solidFill>
                  <a:prstClr val="black">
                    <a:tint val="75000"/>
                  </a:prstClr>
                </a:solidFill>
              </a:rPr>
              <a:t>4/1/2015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580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4D6B73-E112-4F4F-A496-012C61D21D91}" type="datetime1">
              <a:rPr lang="en-US" smtClean="0">
                <a:solidFill>
                  <a:prstClr val="black">
                    <a:tint val="75000"/>
                  </a:prstClr>
                </a:solidFill>
              </a:rPr>
              <a:t>4/1/2015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323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F0DA5-6F70-4F21-BC8E-C9B4507A6450}" type="datetime1">
              <a:rPr lang="en-US" smtClean="0">
                <a:solidFill>
                  <a:prstClr val="black">
                    <a:tint val="75000"/>
                  </a:prstClr>
                </a:solidFill>
              </a:rPr>
              <a:t>4/1/2015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F7283-5862-4E07-9120-07803376AE6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7664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15925" y="374650"/>
            <a:ext cx="7966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2" tIns="45692" rIns="91382" bIns="45692" numCol="1" anchor="b" anchorCtr="0" compatLnSpc="1">
            <a:prstTxWarp prst="textNoShape">
              <a:avLst/>
            </a:prstTxWarp>
            <a:spAutoFit/>
          </a:bodyPr>
          <a:lstStyle/>
          <a:p>
            <a:pPr lvl="0"/>
            <a:r>
              <a:rPr lang="en-US" smtClean="0"/>
              <a:t>Click to edit Master title style</a:t>
            </a:r>
          </a:p>
        </p:txBody>
      </p:sp>
      <p:sp>
        <p:nvSpPr>
          <p:cNvPr id="2051" name="Rectangle 3"/>
          <p:cNvSpPr>
            <a:spLocks noGrp="1" noChangeArrowheads="1"/>
          </p:cNvSpPr>
          <p:nvPr>
            <p:ph type="body" idx="1"/>
          </p:nvPr>
        </p:nvSpPr>
        <p:spPr bwMode="auto">
          <a:xfrm>
            <a:off x="415925" y="1344613"/>
            <a:ext cx="83121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2" tIns="0" rIns="91382" bIns="4569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Text Box 13"/>
          <p:cNvSpPr txBox="1">
            <a:spLocks noChangeArrowheads="1"/>
          </p:cNvSpPr>
          <p:nvPr/>
        </p:nvSpPr>
        <p:spPr bwMode="auto">
          <a:xfrm>
            <a:off x="8562975" y="646113"/>
            <a:ext cx="165100" cy="160337"/>
          </a:xfrm>
          <a:prstGeom prst="rect">
            <a:avLst/>
          </a:prstGeom>
          <a:solidFill>
            <a:schemeClr val="tx2"/>
          </a:solidFill>
          <a:ln>
            <a:noFill/>
          </a:ln>
          <a:extLst/>
        </p:spPr>
        <p:txBody>
          <a:bodyPr wrap="none" lIns="0" tIns="0" rIns="0" bIns="0" anchor="ctr" anchorCtr="1"/>
          <a:lstStyle>
            <a:lvl1pPr defTabSz="646113">
              <a:defRPr>
                <a:solidFill>
                  <a:schemeClr val="tx1"/>
                </a:solidFill>
                <a:latin typeface="Calibri" pitchFamily="34" charset="0"/>
              </a:defRPr>
            </a:lvl1pPr>
            <a:lvl2pPr marL="666750" indent="-257175" defTabSz="646113">
              <a:defRPr>
                <a:solidFill>
                  <a:schemeClr val="tx1"/>
                </a:solidFill>
                <a:latin typeface="Calibri" pitchFamily="34" charset="0"/>
              </a:defRPr>
            </a:lvl2pPr>
            <a:lvl3pPr marL="1025525" indent="-204788" defTabSz="646113">
              <a:defRPr>
                <a:solidFill>
                  <a:schemeClr val="tx1"/>
                </a:solidFill>
                <a:latin typeface="Calibri" pitchFamily="34" charset="0"/>
              </a:defRPr>
            </a:lvl3pPr>
            <a:lvl4pPr marL="1436688" indent="-206375" defTabSz="646113">
              <a:defRPr>
                <a:solidFill>
                  <a:schemeClr val="tx1"/>
                </a:solidFill>
                <a:latin typeface="Calibri" pitchFamily="34" charset="0"/>
              </a:defRPr>
            </a:lvl4pPr>
            <a:lvl5pPr marL="1846263" indent="-204788" defTabSz="646113">
              <a:defRPr>
                <a:solidFill>
                  <a:schemeClr val="tx1"/>
                </a:solidFill>
                <a:latin typeface="Calibri" pitchFamily="34" charset="0"/>
              </a:defRPr>
            </a:lvl5pPr>
            <a:lvl6pPr marL="2303463" indent="-204788" defTabSz="646113" fontAlgn="base">
              <a:spcBef>
                <a:spcPct val="0"/>
              </a:spcBef>
              <a:spcAft>
                <a:spcPct val="0"/>
              </a:spcAft>
              <a:defRPr>
                <a:solidFill>
                  <a:schemeClr val="tx1"/>
                </a:solidFill>
                <a:latin typeface="Calibri" pitchFamily="34" charset="0"/>
              </a:defRPr>
            </a:lvl6pPr>
            <a:lvl7pPr marL="2760663" indent="-204788" defTabSz="646113" fontAlgn="base">
              <a:spcBef>
                <a:spcPct val="0"/>
              </a:spcBef>
              <a:spcAft>
                <a:spcPct val="0"/>
              </a:spcAft>
              <a:defRPr>
                <a:solidFill>
                  <a:schemeClr val="tx1"/>
                </a:solidFill>
                <a:latin typeface="Calibri" pitchFamily="34" charset="0"/>
              </a:defRPr>
            </a:lvl7pPr>
            <a:lvl8pPr marL="3217863" indent="-204788" defTabSz="646113" fontAlgn="base">
              <a:spcBef>
                <a:spcPct val="0"/>
              </a:spcBef>
              <a:spcAft>
                <a:spcPct val="0"/>
              </a:spcAft>
              <a:defRPr>
                <a:solidFill>
                  <a:schemeClr val="tx1"/>
                </a:solidFill>
                <a:latin typeface="Calibri" pitchFamily="34" charset="0"/>
              </a:defRPr>
            </a:lvl8pPr>
            <a:lvl9pPr marL="3675063" indent="-204788" defTabSz="646113" fontAlgn="base">
              <a:spcBef>
                <a:spcPct val="0"/>
              </a:spcBef>
              <a:spcAft>
                <a:spcPct val="0"/>
              </a:spcAft>
              <a:defRPr>
                <a:solidFill>
                  <a:schemeClr val="tx1"/>
                </a:solidFill>
                <a:latin typeface="Calibri" pitchFamily="34" charset="0"/>
              </a:defRPr>
            </a:lvl9pPr>
          </a:lstStyle>
          <a:p>
            <a:pPr algn="ctr" fontAlgn="base">
              <a:spcBef>
                <a:spcPct val="50000"/>
              </a:spcBef>
              <a:spcAft>
                <a:spcPct val="90000"/>
              </a:spcAft>
              <a:buClr>
                <a:srgbClr val="B2B2B2"/>
              </a:buClr>
              <a:buSzPct val="80000"/>
              <a:buFont typeface="Arial" charset="0"/>
              <a:buNone/>
              <a:defRPr/>
            </a:pPr>
            <a:fld id="{3420F5EB-9434-4F72-BB6D-1C1B1016C3B6}" type="slidenum">
              <a:rPr lang="en-US" sz="1200" smtClean="0">
                <a:solidFill>
                  <a:srgbClr val="000000"/>
                </a:solidFill>
                <a:latin typeface="Franklin Gothic Medium" pitchFamily="34" charset="0"/>
                <a:cs typeface="Times New Roman" pitchFamily="18" charset="0"/>
              </a:rPr>
              <a:pPr algn="ctr" fontAlgn="base">
                <a:spcBef>
                  <a:spcPct val="50000"/>
                </a:spcBef>
                <a:spcAft>
                  <a:spcPct val="90000"/>
                </a:spcAft>
                <a:buClr>
                  <a:srgbClr val="B2B2B2"/>
                </a:buClr>
                <a:buSzPct val="80000"/>
                <a:buFont typeface="Arial" charset="0"/>
                <a:buNone/>
                <a:defRPr/>
              </a:pPr>
              <a:t>‹#›</a:t>
            </a:fld>
            <a:endParaRPr lang="en-US" sz="1200" dirty="0" smtClean="0">
              <a:solidFill>
                <a:srgbClr val="000000"/>
              </a:solidFill>
              <a:latin typeface="Franklin Gothic Medium" pitchFamily="34" charset="0"/>
              <a:cs typeface="Times New Roman" pitchFamily="18" charset="0"/>
            </a:endParaRPr>
          </a:p>
        </p:txBody>
      </p:sp>
      <p:sp>
        <p:nvSpPr>
          <p:cNvPr id="2053" name="Line 12"/>
          <p:cNvSpPr>
            <a:spLocks noChangeShapeType="1"/>
          </p:cNvSpPr>
          <p:nvPr/>
        </p:nvSpPr>
        <p:spPr bwMode="auto">
          <a:xfrm>
            <a:off x="415925" y="806450"/>
            <a:ext cx="8312150"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lIns="96661" tIns="48331" rIns="96661" bIns="48331"/>
          <a:lstStyle/>
          <a:p>
            <a:pPr algn="ctr" fontAlgn="base">
              <a:spcBef>
                <a:spcPct val="50000"/>
              </a:spcBef>
              <a:spcAft>
                <a:spcPct val="0"/>
              </a:spcAft>
            </a:pPr>
            <a:endParaRPr lang="en-US" sz="1000" dirty="0">
              <a:solidFill>
                <a:srgbClr val="000000"/>
              </a:solidFill>
              <a:cs typeface="Arial" pitchFamily="34" charset="0"/>
            </a:endParaRPr>
          </a:p>
        </p:txBody>
      </p:sp>
    </p:spTree>
    <p:extLst>
      <p:ext uri="{BB962C8B-B14F-4D97-AF65-F5344CB8AC3E}">
        <p14:creationId xmlns:p14="http://schemas.microsoft.com/office/powerpoint/2010/main" val="213921174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Lst>
  <p:transition spd="slow">
    <p:fade/>
  </p:transition>
  <p:hf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defRPr>
      </a:lvl2pPr>
      <a:lvl3pPr algn="l" rtl="0" eaLnBrk="0" fontAlgn="base" hangingPunct="0">
        <a:spcBef>
          <a:spcPct val="0"/>
        </a:spcBef>
        <a:spcAft>
          <a:spcPct val="0"/>
        </a:spcAft>
        <a:defRPr sz="2400">
          <a:solidFill>
            <a:schemeClr val="tx1"/>
          </a:solidFill>
          <a:latin typeface="Calibri" pitchFamily="34" charset="0"/>
        </a:defRPr>
      </a:lvl3pPr>
      <a:lvl4pPr algn="l" rtl="0" eaLnBrk="0" fontAlgn="base" hangingPunct="0">
        <a:spcBef>
          <a:spcPct val="0"/>
        </a:spcBef>
        <a:spcAft>
          <a:spcPct val="0"/>
        </a:spcAft>
        <a:defRPr sz="2400">
          <a:solidFill>
            <a:schemeClr val="tx1"/>
          </a:solidFill>
          <a:latin typeface="Calibri" pitchFamily="34" charset="0"/>
        </a:defRPr>
      </a:lvl4pPr>
      <a:lvl5pPr algn="l" rtl="0" eaLnBrk="0" fontAlgn="base" hangingPunct="0">
        <a:spcBef>
          <a:spcPct val="0"/>
        </a:spcBef>
        <a:spcAft>
          <a:spcPct val="0"/>
        </a:spcAft>
        <a:defRPr sz="2400">
          <a:solidFill>
            <a:schemeClr val="tx1"/>
          </a:solidFill>
          <a:latin typeface="Calibri" pitchFamily="34" charset="0"/>
        </a:defRPr>
      </a:lvl5pPr>
      <a:lvl6pPr marL="457200" algn="l" rtl="0" fontAlgn="base">
        <a:spcBef>
          <a:spcPct val="0"/>
        </a:spcBef>
        <a:spcAft>
          <a:spcPct val="0"/>
        </a:spcAft>
        <a:defRPr sz="2400">
          <a:solidFill>
            <a:schemeClr val="tx1"/>
          </a:solidFill>
          <a:latin typeface="Calibri" pitchFamily="34" charset="0"/>
        </a:defRPr>
      </a:lvl6pPr>
      <a:lvl7pPr marL="914400" algn="l" rtl="0" fontAlgn="base">
        <a:spcBef>
          <a:spcPct val="0"/>
        </a:spcBef>
        <a:spcAft>
          <a:spcPct val="0"/>
        </a:spcAft>
        <a:defRPr sz="2400">
          <a:solidFill>
            <a:schemeClr val="tx1"/>
          </a:solidFill>
          <a:latin typeface="Calibri" pitchFamily="34" charset="0"/>
        </a:defRPr>
      </a:lvl7pPr>
      <a:lvl8pPr marL="1371600" algn="l" rtl="0" fontAlgn="base">
        <a:spcBef>
          <a:spcPct val="0"/>
        </a:spcBef>
        <a:spcAft>
          <a:spcPct val="0"/>
        </a:spcAft>
        <a:defRPr sz="2400">
          <a:solidFill>
            <a:schemeClr val="tx1"/>
          </a:solidFill>
          <a:latin typeface="Calibri" pitchFamily="34" charset="0"/>
        </a:defRPr>
      </a:lvl8pPr>
      <a:lvl9pPr marL="1828800" algn="l" rtl="0" fontAlgn="base">
        <a:spcBef>
          <a:spcPct val="0"/>
        </a:spcBef>
        <a:spcAft>
          <a:spcPct val="0"/>
        </a:spcAft>
        <a:defRPr sz="2400">
          <a:solidFill>
            <a:schemeClr val="tx1"/>
          </a:solidFill>
          <a:latin typeface="Calibri" pitchFamily="34" charset="0"/>
        </a:defRPr>
      </a:lvl9pPr>
    </p:titleStyle>
    <p:bodyStyle>
      <a:lvl1pPr marL="342900" indent="-342900" algn="l" rtl="0" eaLnBrk="0" fontAlgn="base" hangingPunct="0">
        <a:spcBef>
          <a:spcPct val="0"/>
        </a:spcBef>
        <a:spcAft>
          <a:spcPct val="50000"/>
        </a:spcAft>
        <a:buClr>
          <a:srgbClr val="EC1608"/>
        </a:buClr>
        <a:buFont typeface="Arial" pitchFamily="34" charset="0"/>
        <a:defRPr>
          <a:solidFill>
            <a:schemeClr val="tx1"/>
          </a:solidFill>
          <a:latin typeface="+mn-lt"/>
          <a:ea typeface="+mn-ea"/>
          <a:cs typeface="+mn-cs"/>
        </a:defRPr>
      </a:lvl1pPr>
      <a:lvl2pPr marL="354013" indent="-150813" algn="l" rtl="0" eaLnBrk="0" fontAlgn="base" hangingPunct="0">
        <a:spcBef>
          <a:spcPct val="0"/>
        </a:spcBef>
        <a:spcAft>
          <a:spcPct val="50000"/>
        </a:spcAft>
        <a:buClr>
          <a:schemeClr val="tx1"/>
        </a:buClr>
        <a:buChar char="•"/>
        <a:defRPr sz="1400">
          <a:solidFill>
            <a:schemeClr val="tx1"/>
          </a:solidFill>
          <a:latin typeface="+mn-lt"/>
        </a:defRPr>
      </a:lvl2pPr>
      <a:lvl3pPr marL="668338" indent="-152400" algn="l" rtl="0" eaLnBrk="0" fontAlgn="base" hangingPunct="0">
        <a:spcBef>
          <a:spcPct val="0"/>
        </a:spcBef>
        <a:spcAft>
          <a:spcPct val="50000"/>
        </a:spcAft>
        <a:buClr>
          <a:schemeClr val="accent2"/>
        </a:buClr>
        <a:buFont typeface="Arial" pitchFamily="34" charset="0"/>
        <a:buChar char="–"/>
        <a:defRPr sz="1400">
          <a:solidFill>
            <a:schemeClr val="tx1"/>
          </a:solidFill>
          <a:latin typeface="+mn-lt"/>
        </a:defRPr>
      </a:lvl3pPr>
      <a:lvl4pPr marL="971550" indent="-157163" algn="l" rtl="0" eaLnBrk="0" fontAlgn="base" hangingPunct="0">
        <a:spcBef>
          <a:spcPct val="0"/>
        </a:spcBef>
        <a:spcAft>
          <a:spcPct val="50000"/>
        </a:spcAft>
        <a:buClr>
          <a:schemeClr val="hlink"/>
        </a:buClr>
        <a:buFont typeface="Arial" pitchFamily="34" charset="0"/>
        <a:buChar char="»"/>
        <a:defRPr sz="1400">
          <a:solidFill>
            <a:schemeClr val="tx1"/>
          </a:solidFill>
          <a:latin typeface="+mn-lt"/>
        </a:defRPr>
      </a:lvl4pPr>
      <a:lvl5pPr marL="1230313" indent="-155575" algn="l" rtl="0" eaLnBrk="0" fontAlgn="base" hangingPunct="0">
        <a:spcBef>
          <a:spcPct val="0"/>
        </a:spcBef>
        <a:spcAft>
          <a:spcPct val="50000"/>
        </a:spcAft>
        <a:buClr>
          <a:schemeClr val="accent1"/>
        </a:buClr>
        <a:buFont typeface="Arial" pitchFamily="34" charset="0"/>
        <a:buChar char="&gt;"/>
        <a:defRPr sz="1400">
          <a:solidFill>
            <a:schemeClr val="tx1"/>
          </a:solidFill>
          <a:latin typeface="+mn-lt"/>
        </a:defRPr>
      </a:lvl5pPr>
      <a:lvl6pPr marL="1687513" indent="-155575" algn="l" rtl="0" fontAlgn="base">
        <a:spcBef>
          <a:spcPct val="0"/>
        </a:spcBef>
        <a:spcAft>
          <a:spcPct val="50000"/>
        </a:spcAft>
        <a:buClr>
          <a:schemeClr val="accent1"/>
        </a:buClr>
        <a:buFont typeface="Arial" charset="0"/>
        <a:buChar char="&gt;"/>
        <a:defRPr sz="1400">
          <a:solidFill>
            <a:schemeClr val="tx1"/>
          </a:solidFill>
          <a:latin typeface="+mn-lt"/>
        </a:defRPr>
      </a:lvl6pPr>
      <a:lvl7pPr marL="2144713" indent="-155575" algn="l" rtl="0" fontAlgn="base">
        <a:spcBef>
          <a:spcPct val="0"/>
        </a:spcBef>
        <a:spcAft>
          <a:spcPct val="50000"/>
        </a:spcAft>
        <a:buClr>
          <a:schemeClr val="accent1"/>
        </a:buClr>
        <a:buFont typeface="Arial" charset="0"/>
        <a:buChar char="&gt;"/>
        <a:defRPr sz="1400">
          <a:solidFill>
            <a:schemeClr val="tx1"/>
          </a:solidFill>
          <a:latin typeface="+mn-lt"/>
        </a:defRPr>
      </a:lvl7pPr>
      <a:lvl8pPr marL="2601913" indent="-155575" algn="l" rtl="0" fontAlgn="base">
        <a:spcBef>
          <a:spcPct val="0"/>
        </a:spcBef>
        <a:spcAft>
          <a:spcPct val="50000"/>
        </a:spcAft>
        <a:buClr>
          <a:schemeClr val="accent1"/>
        </a:buClr>
        <a:buFont typeface="Arial" charset="0"/>
        <a:buChar char="&gt;"/>
        <a:defRPr sz="1400">
          <a:solidFill>
            <a:schemeClr val="tx1"/>
          </a:solidFill>
          <a:latin typeface="+mn-lt"/>
        </a:defRPr>
      </a:lvl8pPr>
      <a:lvl9pPr marL="3059113" indent="-155575" algn="l" rtl="0" fontAlgn="base">
        <a:spcBef>
          <a:spcPct val="0"/>
        </a:spcBef>
        <a:spcAft>
          <a:spcPct val="50000"/>
        </a:spcAft>
        <a:buClr>
          <a:schemeClr val="accent1"/>
        </a:buClr>
        <a:buFont typeface="Arial" charset="0"/>
        <a:buChar char="&g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4.png"/><Relationship Id="rId3" Type="http://schemas.openxmlformats.org/officeDocument/2006/relationships/image" Target="../media/image6.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14.xml"/><Relationship Id="rId16"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2.wmf"/><Relationship Id="rId5" Type="http://schemas.openxmlformats.org/officeDocument/2006/relationships/image" Target="../media/image8.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7.png"/><Relationship Id="rId9" Type="http://schemas.microsoft.com/office/2007/relationships/hdphoto" Target="../media/hdphoto2.wdp"/><Relationship Id="rId1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prstClr val="white">
                    <a:lumMod val="50000"/>
                  </a:prstClr>
                </a:solidFill>
                <a:latin typeface="Titillium WebLight"/>
                <a:cs typeface="Titillium WebLight"/>
              </a:rPr>
              <a:t>One of our Community’s Most Valuable Resources …</a:t>
            </a:r>
          </a:p>
          <a:p>
            <a:r>
              <a:rPr lang="en-US" sz="4200" dirty="0" smtClean="0">
                <a:solidFill>
                  <a:prstClr val="white">
                    <a:lumMod val="50000"/>
                  </a:prstClr>
                </a:solidFill>
                <a:latin typeface="Titillium WebLight"/>
                <a:cs typeface="Titillium WebLight"/>
              </a:rPr>
              <a:t> </a:t>
            </a:r>
            <a:r>
              <a:rPr lang="en-US" sz="4200" dirty="0" smtClean="0">
                <a:solidFill>
                  <a:srgbClr val="D70036"/>
                </a:solidFill>
                <a:latin typeface="Doppio One Regular"/>
                <a:cs typeface="Titillium WebLight"/>
              </a:rPr>
              <a:t>Your Local Hospital</a:t>
            </a:r>
            <a:endParaRPr lang="en-US" sz="4200" dirty="0">
              <a:solidFill>
                <a:srgbClr val="7F7F7F"/>
              </a:solidFill>
              <a:latin typeface="Doppio One Regular"/>
              <a:cs typeface="Doppio One Regular"/>
            </a:endParaRPr>
          </a:p>
        </p:txBody>
      </p:sp>
      <p:pic>
        <p:nvPicPr>
          <p:cNvPr id="2051" name="Picture 3" descr="C:\Users\rblackmon\AppData\Local\Microsoft\Windows\Temporary Internet Files\Content.IE5\BL3GB95X\MC90028686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8814" y="2743200"/>
            <a:ext cx="2820986" cy="282098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F8F7283-5862-4E07-9120-07803376AE65}"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147264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prstClr val="white">
                    <a:lumMod val="50000"/>
                  </a:prstClr>
                </a:solidFill>
                <a:latin typeface="Titillium WebLight"/>
                <a:cs typeface="Titillium WebLight"/>
              </a:rPr>
              <a:t>What is </a:t>
            </a:r>
            <a:r>
              <a:rPr lang="en-US" sz="4200" dirty="0" smtClean="0">
                <a:solidFill>
                  <a:srgbClr val="D70036"/>
                </a:solidFill>
                <a:latin typeface="Doppio One Regular"/>
                <a:cs typeface="Doppio One Regular"/>
              </a:rPr>
              <a:t>Medicaid</a:t>
            </a:r>
            <a:r>
              <a:rPr lang="en-US" sz="4200" dirty="0" smtClean="0">
                <a:solidFill>
                  <a:prstClr val="white">
                    <a:lumMod val="50000"/>
                  </a:prstClr>
                </a:solidFill>
                <a:latin typeface="Titillium WebLight"/>
                <a:cs typeface="Titillium WebLight"/>
              </a:rPr>
              <a:t>?</a:t>
            </a:r>
            <a:endParaRPr lang="en-US" sz="4200" dirty="0">
              <a:solidFill>
                <a:srgbClr val="7F7F7F"/>
              </a:solidFill>
              <a:latin typeface="Titillium WebLight"/>
              <a:cs typeface="Titillium WebLight"/>
            </a:endParaRPr>
          </a:p>
        </p:txBody>
      </p:sp>
      <p:sp>
        <p:nvSpPr>
          <p:cNvPr id="5" name="TextBox 4"/>
          <p:cNvSpPr txBox="1"/>
          <p:nvPr/>
        </p:nvSpPr>
        <p:spPr>
          <a:xfrm>
            <a:off x="914400" y="1524000"/>
            <a:ext cx="7696200" cy="4154984"/>
          </a:xfrm>
          <a:prstGeom prst="rect">
            <a:avLst/>
          </a:prstGeom>
          <a:noFill/>
        </p:spPr>
        <p:txBody>
          <a:bodyPr wrap="square" rtlCol="0">
            <a:spAutoFit/>
          </a:bodyPr>
          <a:lstStyle/>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It’s </a:t>
            </a:r>
            <a:r>
              <a:rPr lang="en-US" sz="2400" dirty="0" smtClean="0">
                <a:solidFill>
                  <a:srgbClr val="887A69"/>
                </a:solidFill>
                <a:latin typeface="Titillium WebLight"/>
                <a:cs typeface="Titillium WebLight"/>
              </a:rPr>
              <a:t>a federal/state </a:t>
            </a:r>
            <a:r>
              <a:rPr lang="en-US" sz="2400" dirty="0">
                <a:solidFill>
                  <a:srgbClr val="887A69"/>
                </a:solidFill>
                <a:latin typeface="Titillium WebLight"/>
                <a:cs typeface="Titillium WebLight"/>
              </a:rPr>
              <a:t>program that </a:t>
            </a:r>
            <a:r>
              <a:rPr lang="en-US" sz="2400" dirty="0" smtClean="0">
                <a:solidFill>
                  <a:srgbClr val="887A69"/>
                </a:solidFill>
                <a:latin typeface="Titillium WebLight"/>
                <a:cs typeface="Titillium WebLight"/>
              </a:rPr>
              <a:t>pays for medical care for people with low incomes and limited resources</a:t>
            </a:r>
            <a:r>
              <a:rPr lang="en-US" sz="2400" spc="-60" dirty="0" smtClean="0">
                <a:solidFill>
                  <a:srgbClr val="887A69"/>
                </a:solidFill>
                <a:latin typeface="Titillium WebLight"/>
                <a:cs typeface="Titillium WebLight"/>
              </a:rPr>
              <a:t>.</a:t>
            </a:r>
            <a:endParaRPr lang="en-US" sz="2400" spc="-60" dirty="0">
              <a:solidFill>
                <a:srgbClr val="887A69"/>
              </a:solidFill>
              <a:latin typeface="Titillium WebLight"/>
              <a:cs typeface="Titillium WebLight"/>
            </a:endParaRPr>
          </a:p>
          <a:p>
            <a:pPr marL="1170432" lvl="3" indent="-256032">
              <a:spcAft>
                <a:spcPts val="1200"/>
              </a:spcAft>
              <a:buClr>
                <a:srgbClr val="D70036"/>
              </a:buClr>
              <a:buFont typeface="Wingdings" charset="2"/>
              <a:buChar char="§"/>
            </a:pPr>
            <a:r>
              <a:rPr lang="en-US" sz="2200" dirty="0">
                <a:solidFill>
                  <a:srgbClr val="887A69"/>
                </a:solidFill>
                <a:latin typeface="Titillium WebLight"/>
                <a:cs typeface="Titillium WebLight"/>
              </a:rPr>
              <a:t>38 percent of Alabama’s children are covered </a:t>
            </a:r>
            <a:r>
              <a:rPr lang="en-US" sz="2200" dirty="0" smtClean="0">
                <a:solidFill>
                  <a:srgbClr val="887A69"/>
                </a:solidFill>
                <a:latin typeface="Titillium WebLight"/>
                <a:cs typeface="Titillium WebLight"/>
              </a:rPr>
              <a:t>by </a:t>
            </a:r>
            <a:r>
              <a:rPr lang="en-US" sz="2200" dirty="0">
                <a:solidFill>
                  <a:srgbClr val="887A69"/>
                </a:solidFill>
                <a:latin typeface="Titillium WebLight"/>
                <a:cs typeface="Titillium WebLight"/>
              </a:rPr>
              <a:t>Medicaid</a:t>
            </a:r>
          </a:p>
          <a:p>
            <a:pPr marL="1170432" lvl="3" indent="-256032">
              <a:spcAft>
                <a:spcPts val="1200"/>
              </a:spcAft>
              <a:buClr>
                <a:srgbClr val="D70036"/>
              </a:buClr>
              <a:buFont typeface="Wingdings" charset="2"/>
              <a:buChar char="§"/>
            </a:pPr>
            <a:r>
              <a:rPr lang="en-US" sz="2200" dirty="0" smtClean="0">
                <a:solidFill>
                  <a:srgbClr val="887A69"/>
                </a:solidFill>
                <a:latin typeface="Titillium WebLight"/>
                <a:cs typeface="Titillium WebLight"/>
              </a:rPr>
              <a:t>53 </a:t>
            </a:r>
            <a:r>
              <a:rPr lang="en-US" sz="2200" dirty="0">
                <a:solidFill>
                  <a:srgbClr val="887A69"/>
                </a:solidFill>
                <a:latin typeface="Titillium WebLight"/>
                <a:cs typeface="Titillium WebLight"/>
              </a:rPr>
              <a:t>percent of all deliveries are covered by Medicaid</a:t>
            </a:r>
          </a:p>
          <a:p>
            <a:pPr marL="1170432" lvl="3" indent="-256032">
              <a:spcAft>
                <a:spcPts val="1200"/>
              </a:spcAft>
              <a:buClr>
                <a:srgbClr val="D70036"/>
              </a:buClr>
              <a:buFont typeface="Wingdings" charset="2"/>
              <a:buChar char="§"/>
            </a:pPr>
            <a:r>
              <a:rPr lang="en-US" sz="2200" dirty="0">
                <a:solidFill>
                  <a:srgbClr val="887A69"/>
                </a:solidFill>
                <a:latin typeface="Titillium WebLight"/>
                <a:cs typeface="Titillium WebLight"/>
              </a:rPr>
              <a:t>Two-thirds of nursing home care is </a:t>
            </a:r>
            <a:r>
              <a:rPr lang="en-US" sz="2200" dirty="0" smtClean="0">
                <a:solidFill>
                  <a:srgbClr val="887A69"/>
                </a:solidFill>
                <a:latin typeface="Titillium WebLight"/>
                <a:cs typeface="Titillium WebLight"/>
              </a:rPr>
              <a:t>paid for</a:t>
            </a:r>
            <a:br>
              <a:rPr lang="en-US" sz="2200" dirty="0" smtClean="0">
                <a:solidFill>
                  <a:srgbClr val="887A69"/>
                </a:solidFill>
                <a:latin typeface="Titillium WebLight"/>
                <a:cs typeface="Titillium WebLight"/>
              </a:rPr>
            </a:br>
            <a:r>
              <a:rPr lang="en-US" sz="2200" dirty="0" smtClean="0">
                <a:solidFill>
                  <a:srgbClr val="887A69"/>
                </a:solidFill>
                <a:latin typeface="Titillium WebLight"/>
                <a:cs typeface="Titillium WebLight"/>
              </a:rPr>
              <a:t>by </a:t>
            </a:r>
            <a:r>
              <a:rPr lang="en-US" sz="2200" dirty="0">
                <a:solidFill>
                  <a:srgbClr val="887A69"/>
                </a:solidFill>
                <a:latin typeface="Titillium WebLight"/>
                <a:cs typeface="Titillium WebLight"/>
              </a:rPr>
              <a:t>Medicaid</a:t>
            </a:r>
          </a:p>
          <a:p>
            <a:pPr marL="1170432" lvl="3" indent="-256032">
              <a:spcAft>
                <a:spcPts val="1200"/>
              </a:spcAft>
              <a:buClr>
                <a:srgbClr val="D70036"/>
              </a:buClr>
              <a:buFont typeface="Wingdings" charset="2"/>
              <a:buChar char="§"/>
            </a:pPr>
            <a:r>
              <a:rPr lang="en-US" sz="2200" dirty="0" smtClean="0">
                <a:solidFill>
                  <a:srgbClr val="887A69"/>
                </a:solidFill>
                <a:latin typeface="Titillium WebLight"/>
                <a:cs typeface="Titillium WebLight"/>
              </a:rPr>
              <a:t>More than 40 percent of Medicaid expenditures pay for care for those </a:t>
            </a:r>
            <a:r>
              <a:rPr lang="en-US" sz="2200" dirty="0">
                <a:solidFill>
                  <a:srgbClr val="887A69"/>
                </a:solidFill>
                <a:latin typeface="Titillium WebLight"/>
                <a:cs typeface="Titillium WebLight"/>
              </a:rPr>
              <a:t>who are blind or </a:t>
            </a:r>
            <a:r>
              <a:rPr lang="en-US" sz="2200" dirty="0" smtClean="0">
                <a:solidFill>
                  <a:srgbClr val="887A69"/>
                </a:solidFill>
                <a:latin typeface="Titillium WebLight"/>
                <a:cs typeface="Titillium WebLight"/>
              </a:rPr>
              <a:t>disabled</a:t>
            </a:r>
            <a:endParaRPr lang="en-US" sz="2200" dirty="0">
              <a:solidFill>
                <a:srgbClr val="887A69"/>
              </a:solidFill>
              <a:latin typeface="Titillium WebLight"/>
              <a:cs typeface="Titillium WebLight"/>
            </a:endParaRP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70657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prstClr val="white">
                    <a:lumMod val="50000"/>
                  </a:prstClr>
                </a:solidFill>
                <a:latin typeface="Titillium WebLight"/>
                <a:cs typeface="Titillium WebLight"/>
              </a:rPr>
              <a:t>Alabama’s Program: </a:t>
            </a:r>
            <a:r>
              <a:rPr lang="en-US" sz="4200" dirty="0" smtClean="0">
                <a:solidFill>
                  <a:srgbClr val="D70036"/>
                </a:solidFill>
                <a:latin typeface="Doppio One Regular"/>
                <a:cs typeface="Doppio One Regular"/>
              </a:rPr>
              <a:t>Bare Minimum</a:t>
            </a:r>
            <a:endParaRPr lang="en-US" sz="4200" dirty="0">
              <a:solidFill>
                <a:srgbClr val="7F7F7F"/>
              </a:solidFill>
              <a:latin typeface="Doppio One Regular"/>
              <a:cs typeface="Doppio One Regular"/>
            </a:endParaRPr>
          </a:p>
        </p:txBody>
      </p:sp>
      <p:sp>
        <p:nvSpPr>
          <p:cNvPr id="5" name="TextBox 4"/>
          <p:cNvSpPr txBox="1"/>
          <p:nvPr/>
        </p:nvSpPr>
        <p:spPr>
          <a:xfrm>
            <a:off x="533400" y="1669226"/>
            <a:ext cx="8077200" cy="3893374"/>
          </a:xfrm>
          <a:prstGeom prst="rect">
            <a:avLst/>
          </a:prstGeom>
          <a:noFill/>
        </p:spPr>
        <p:txBody>
          <a:bodyPr wrap="square" rtlCol="0">
            <a:spAutoFit/>
          </a:bodyPr>
          <a:lstStyle/>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Alabama’s eligibility levels are </a:t>
            </a:r>
            <a:r>
              <a:rPr lang="en-US" sz="2400" dirty="0" smtClean="0">
                <a:solidFill>
                  <a:srgbClr val="887A69"/>
                </a:solidFill>
                <a:latin typeface="Titillium WebLight"/>
                <a:cs typeface="Titillium WebLight"/>
              </a:rPr>
              <a:t>among </a:t>
            </a:r>
            <a:r>
              <a:rPr lang="en-US" sz="2400" dirty="0">
                <a:solidFill>
                  <a:srgbClr val="887A69"/>
                </a:solidFill>
                <a:latin typeface="Titillium WebLight"/>
                <a:cs typeface="Titillium WebLight"/>
              </a:rPr>
              <a:t>the most stringent in the country: </a:t>
            </a:r>
          </a:p>
          <a:p>
            <a:pPr marL="914400" lvl="3" indent="-256032">
              <a:spcAft>
                <a:spcPts val="900"/>
              </a:spcAft>
              <a:buClr>
                <a:srgbClr val="D70036"/>
              </a:buClr>
              <a:buFont typeface="Wingdings" charset="2"/>
              <a:buChar char="§"/>
            </a:pPr>
            <a:r>
              <a:rPr lang="en-US" sz="2000" dirty="0">
                <a:solidFill>
                  <a:srgbClr val="887A69"/>
                </a:solidFill>
                <a:latin typeface="Titillium WebLight"/>
                <a:cs typeface="Titillium WebLight"/>
              </a:rPr>
              <a:t>No childless adult is eligible. Adults with children (family of four) are only eligible if they make less than $4368 a year.</a:t>
            </a:r>
          </a:p>
          <a:p>
            <a:pPr marL="914400" lvl="3" indent="-256032">
              <a:spcAft>
                <a:spcPts val="900"/>
              </a:spcAft>
              <a:buClr>
                <a:srgbClr val="D70036"/>
              </a:buClr>
              <a:buFont typeface="Wingdings" charset="2"/>
              <a:buChar char="§"/>
            </a:pPr>
            <a:r>
              <a:rPr lang="en-US" sz="2000" dirty="0">
                <a:solidFill>
                  <a:srgbClr val="887A69"/>
                </a:solidFill>
                <a:latin typeface="Titillium WebLight"/>
                <a:cs typeface="Titillium WebLight"/>
              </a:rPr>
              <a:t>Children under age 18 are eligible if they live in families of four with a household income of less than $35,412.</a:t>
            </a:r>
          </a:p>
          <a:p>
            <a:pPr indent="-256032">
              <a:spcAft>
                <a:spcPts val="1200"/>
              </a:spcAft>
              <a:buClr>
                <a:srgbClr val="D70036"/>
              </a:buClr>
              <a:buFont typeface="Wingdings" charset="2"/>
              <a:buChar char="§"/>
            </a:pPr>
            <a:r>
              <a:rPr lang="en-US" sz="2400" dirty="0" smtClean="0">
                <a:solidFill>
                  <a:srgbClr val="887A69"/>
                </a:solidFill>
                <a:latin typeface="Titillium WebLight"/>
                <a:cs typeface="Titillium WebLight"/>
              </a:rPr>
              <a:t>Only </a:t>
            </a:r>
            <a:r>
              <a:rPr lang="en-US" sz="2400" dirty="0">
                <a:solidFill>
                  <a:srgbClr val="887A69"/>
                </a:solidFill>
                <a:latin typeface="Titillium WebLight"/>
                <a:cs typeface="Titillium WebLight"/>
              </a:rPr>
              <a:t>the minimum services are covered:</a:t>
            </a:r>
          </a:p>
          <a:p>
            <a:pPr marL="914400" lvl="3" indent="-256032">
              <a:spcAft>
                <a:spcPts val="1200"/>
              </a:spcAft>
              <a:buClr>
                <a:srgbClr val="D70036"/>
              </a:buClr>
              <a:buFont typeface="Wingdings" charset="2"/>
              <a:buChar char="§"/>
            </a:pPr>
            <a:r>
              <a:rPr lang="en-US" sz="2000" dirty="0">
                <a:solidFill>
                  <a:srgbClr val="887A69"/>
                </a:solidFill>
                <a:latin typeface="Titillium WebLight"/>
                <a:cs typeface="Titillium WebLight"/>
              </a:rPr>
              <a:t>Basically, the only optional benefits covered are prescription medications, hospice, prosthetics and eyeglasses for adults and kidney dialysis. </a:t>
            </a: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69489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a:solidFill>
                  <a:prstClr val="white">
                    <a:lumMod val="50000"/>
                  </a:prstClr>
                </a:solidFill>
                <a:latin typeface="Titillium WebLight"/>
                <a:cs typeface="Titillium WebLight"/>
              </a:rPr>
              <a:t>Medicaid </a:t>
            </a:r>
            <a:r>
              <a:rPr lang="en-US" sz="4200" dirty="0" smtClean="0">
                <a:solidFill>
                  <a:prstClr val="white">
                    <a:lumMod val="50000"/>
                  </a:prstClr>
                </a:solidFill>
                <a:latin typeface="Titillium WebLight"/>
                <a:cs typeface="Titillium WebLight"/>
              </a:rPr>
              <a:t>Provides </a:t>
            </a:r>
            <a:r>
              <a:rPr lang="en-US" sz="4200" dirty="0" smtClean="0">
                <a:solidFill>
                  <a:srgbClr val="D70036"/>
                </a:solidFill>
                <a:latin typeface="Titillium WebLight"/>
                <a:cs typeface="Titillium WebLight"/>
              </a:rPr>
              <a:t>Access </a:t>
            </a:r>
            <a:r>
              <a:rPr lang="en-US" sz="4200" dirty="0" smtClean="0">
                <a:solidFill>
                  <a:srgbClr val="D70036"/>
                </a:solidFill>
                <a:latin typeface="Doppio One Regular"/>
                <a:cs typeface="Doppio One Regular"/>
              </a:rPr>
              <a:t>To Care</a:t>
            </a:r>
            <a:endParaRPr lang="en-US" sz="4200" dirty="0">
              <a:solidFill>
                <a:srgbClr val="D70036"/>
              </a:solidFill>
              <a:latin typeface="Doppio One Regular"/>
              <a:cs typeface="Doppio One Regular"/>
            </a:endParaRPr>
          </a:p>
        </p:txBody>
      </p:sp>
      <p:sp>
        <p:nvSpPr>
          <p:cNvPr id="5" name="TextBox 4"/>
          <p:cNvSpPr txBox="1"/>
          <p:nvPr/>
        </p:nvSpPr>
        <p:spPr>
          <a:xfrm>
            <a:off x="457200" y="1447800"/>
            <a:ext cx="8153400" cy="4524315"/>
          </a:xfrm>
          <a:prstGeom prst="rect">
            <a:avLst/>
          </a:prstGeom>
          <a:noFill/>
        </p:spPr>
        <p:txBody>
          <a:bodyPr wrap="square" rtlCol="0">
            <a:spAutoFit/>
          </a:bodyPr>
          <a:lstStyle/>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Many local hospitals and physicians, particularly those in rural areas, depend on the Medicaid patient volume to </a:t>
            </a:r>
            <a:r>
              <a:rPr lang="en-US" sz="2400" dirty="0" smtClean="0">
                <a:solidFill>
                  <a:srgbClr val="887A69"/>
                </a:solidFill>
                <a:latin typeface="Titillium WebLight"/>
                <a:cs typeface="Titillium WebLight"/>
              </a:rPr>
              <a:t>keep their doors open:</a:t>
            </a:r>
            <a:endParaRPr lang="en-US" sz="2400" dirty="0">
              <a:solidFill>
                <a:srgbClr val="887A69"/>
              </a:solidFill>
              <a:latin typeface="Titillium WebLight"/>
              <a:cs typeface="Titillium WebLight"/>
            </a:endParaRPr>
          </a:p>
          <a:p>
            <a:pPr marL="914400" lvl="4" indent="-256032">
              <a:spcAft>
                <a:spcPts val="1200"/>
              </a:spcAft>
              <a:buClr>
                <a:srgbClr val="D70036"/>
              </a:buClr>
              <a:buFont typeface="Wingdings" charset="2"/>
              <a:buChar char="§"/>
            </a:pPr>
            <a:r>
              <a:rPr lang="en-US" sz="2200" dirty="0" smtClean="0">
                <a:solidFill>
                  <a:srgbClr val="887A69"/>
                </a:solidFill>
                <a:latin typeface="Titillium WebLight"/>
                <a:cs typeface="Titillium WebLight"/>
              </a:rPr>
              <a:t>30 – 40 </a:t>
            </a:r>
            <a:r>
              <a:rPr lang="en-US" sz="2200" dirty="0">
                <a:solidFill>
                  <a:srgbClr val="887A69"/>
                </a:solidFill>
                <a:latin typeface="Titillium WebLight"/>
                <a:cs typeface="Titillium WebLight"/>
              </a:rPr>
              <a:t>percent of pediatricians’ patients are </a:t>
            </a:r>
            <a:r>
              <a:rPr lang="en-US" sz="2200" dirty="0" smtClean="0">
                <a:solidFill>
                  <a:srgbClr val="887A69"/>
                </a:solidFill>
                <a:latin typeface="Titillium WebLight"/>
                <a:cs typeface="Titillium WebLight"/>
              </a:rPr>
              <a:t>covered </a:t>
            </a:r>
            <a:br>
              <a:rPr lang="en-US" sz="2200" dirty="0" smtClean="0">
                <a:solidFill>
                  <a:srgbClr val="887A69"/>
                </a:solidFill>
                <a:latin typeface="Titillium WebLight"/>
                <a:cs typeface="Titillium WebLight"/>
              </a:rPr>
            </a:br>
            <a:r>
              <a:rPr lang="en-US" sz="2200" dirty="0" smtClean="0">
                <a:solidFill>
                  <a:srgbClr val="887A69"/>
                </a:solidFill>
                <a:latin typeface="Titillium WebLight"/>
                <a:cs typeface="Titillium WebLight"/>
              </a:rPr>
              <a:t>by </a:t>
            </a:r>
            <a:r>
              <a:rPr lang="en-US" sz="2200" dirty="0">
                <a:solidFill>
                  <a:srgbClr val="887A69"/>
                </a:solidFill>
                <a:latin typeface="Titillium WebLight"/>
                <a:cs typeface="Titillium WebLight"/>
              </a:rPr>
              <a:t>Medicaid.</a:t>
            </a:r>
          </a:p>
          <a:p>
            <a:pPr marL="914400" lvl="4" indent="-256032">
              <a:spcAft>
                <a:spcPts val="1200"/>
              </a:spcAft>
              <a:buClr>
                <a:srgbClr val="D70036"/>
              </a:buClr>
              <a:buFont typeface="Wingdings" charset="2"/>
              <a:buChar char="§"/>
            </a:pPr>
            <a:r>
              <a:rPr lang="en-US" sz="2200" dirty="0">
                <a:solidFill>
                  <a:srgbClr val="887A69"/>
                </a:solidFill>
                <a:latin typeface="Titillium WebLight"/>
                <a:cs typeface="Titillium WebLight"/>
              </a:rPr>
              <a:t>60 percent of Children’s </a:t>
            </a:r>
            <a:r>
              <a:rPr lang="en-US" sz="2200" dirty="0" smtClean="0">
                <a:solidFill>
                  <a:srgbClr val="887A69"/>
                </a:solidFill>
                <a:latin typeface="Titillium WebLight"/>
                <a:cs typeface="Titillium WebLight"/>
              </a:rPr>
              <a:t>Hospital of Alabama </a:t>
            </a:r>
            <a:r>
              <a:rPr lang="en-US" sz="2200" dirty="0">
                <a:solidFill>
                  <a:srgbClr val="887A69"/>
                </a:solidFill>
                <a:latin typeface="Titillium WebLight"/>
                <a:cs typeface="Titillium WebLight"/>
              </a:rPr>
              <a:t>patients are covered </a:t>
            </a:r>
            <a:r>
              <a:rPr lang="en-US" sz="2200" dirty="0" smtClean="0">
                <a:solidFill>
                  <a:srgbClr val="887A69"/>
                </a:solidFill>
                <a:latin typeface="Titillium WebLight"/>
                <a:cs typeface="Titillium WebLight"/>
              </a:rPr>
              <a:t> by Medicaid.</a:t>
            </a:r>
          </a:p>
          <a:p>
            <a:pPr marL="914400" lvl="4" indent="-256032">
              <a:spcAft>
                <a:spcPts val="1200"/>
              </a:spcAft>
              <a:buClr>
                <a:srgbClr val="D70036"/>
              </a:buClr>
              <a:buFont typeface="Wingdings" charset="2"/>
              <a:buChar char="§"/>
            </a:pPr>
            <a:r>
              <a:rPr lang="en-US" sz="2200" dirty="0" smtClean="0">
                <a:solidFill>
                  <a:srgbClr val="887A69"/>
                </a:solidFill>
                <a:latin typeface="Titillium WebLight"/>
                <a:cs typeface="Titillium WebLight"/>
              </a:rPr>
              <a:t>Most rural </a:t>
            </a:r>
            <a:r>
              <a:rPr lang="en-US" sz="2200" dirty="0">
                <a:solidFill>
                  <a:srgbClr val="887A69"/>
                </a:solidFill>
                <a:latin typeface="Titillium WebLight"/>
                <a:cs typeface="Titillium WebLight"/>
              </a:rPr>
              <a:t>hospitals have high volumes of Medicaid patients.</a:t>
            </a:r>
          </a:p>
          <a:p>
            <a:pPr marL="914400" lvl="4" indent="-256032">
              <a:spcAft>
                <a:spcPts val="1200"/>
              </a:spcAft>
              <a:buClr>
                <a:srgbClr val="D70036"/>
              </a:buClr>
              <a:buFont typeface="Wingdings" charset="2"/>
              <a:buChar char="§"/>
            </a:pPr>
            <a:r>
              <a:rPr lang="en-US" sz="2200" dirty="0">
                <a:solidFill>
                  <a:srgbClr val="887A69"/>
                </a:solidFill>
                <a:latin typeface="Titillium WebLight"/>
                <a:cs typeface="Titillium WebLight"/>
              </a:rPr>
              <a:t>Almost 70 percent of nursing home patients are covered by Medicaid</a:t>
            </a:r>
            <a:r>
              <a:rPr lang="en-US" sz="2200" dirty="0" smtClean="0">
                <a:solidFill>
                  <a:srgbClr val="887A69"/>
                </a:solidFill>
                <a:latin typeface="Titillium WebLight"/>
                <a:cs typeface="Titillium WebLight"/>
              </a:rPr>
              <a:t>.</a:t>
            </a:r>
            <a:endParaRPr lang="en-US" sz="2200" dirty="0">
              <a:solidFill>
                <a:srgbClr val="887A69"/>
              </a:solidFill>
              <a:latin typeface="Titillium WebLight"/>
              <a:cs typeface="Titillium WebLight"/>
            </a:endParaRP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28312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a:solidFill>
                  <a:srgbClr val="D70036"/>
                </a:solidFill>
                <a:latin typeface="Doppio One Regular"/>
                <a:cs typeface="Doppio One Regular"/>
              </a:rPr>
              <a:t>Major </a:t>
            </a:r>
            <a:r>
              <a:rPr lang="en-US" sz="4200" dirty="0" smtClean="0">
                <a:solidFill>
                  <a:srgbClr val="D70036"/>
                </a:solidFill>
                <a:latin typeface="Doppio One Regular"/>
                <a:cs typeface="Doppio One Regular"/>
              </a:rPr>
              <a:t>Reforms to</a:t>
            </a:r>
            <a:r>
              <a:rPr lang="en-US" sz="4200" dirty="0" smtClean="0">
                <a:solidFill>
                  <a:srgbClr val="887A69"/>
                </a:solidFill>
                <a:latin typeface="Doppio One Regular"/>
                <a:cs typeface="Doppio One Regular"/>
              </a:rPr>
              <a:t> Current</a:t>
            </a:r>
            <a:r>
              <a:rPr lang="en-US" sz="4200" dirty="0" smtClean="0">
                <a:solidFill>
                  <a:srgbClr val="D70036"/>
                </a:solidFill>
                <a:latin typeface="Doppio One Regular"/>
                <a:cs typeface="Doppio One Regular"/>
              </a:rPr>
              <a:t> </a:t>
            </a:r>
            <a:r>
              <a:rPr lang="en-US" sz="4200" dirty="0" smtClean="0">
                <a:solidFill>
                  <a:prstClr val="white">
                    <a:lumMod val="50000"/>
                  </a:prstClr>
                </a:solidFill>
                <a:latin typeface="Titillium WebLight"/>
                <a:cs typeface="Titillium WebLight"/>
              </a:rPr>
              <a:t>Program </a:t>
            </a:r>
            <a:endParaRPr lang="en-US" sz="4200" dirty="0">
              <a:solidFill>
                <a:srgbClr val="7F7F7F"/>
              </a:solidFill>
              <a:latin typeface="Doppio One Regular"/>
              <a:cs typeface="Doppio One Regular"/>
            </a:endParaRPr>
          </a:p>
        </p:txBody>
      </p:sp>
      <p:sp>
        <p:nvSpPr>
          <p:cNvPr id="5" name="TextBox 4"/>
          <p:cNvSpPr txBox="1"/>
          <p:nvPr/>
        </p:nvSpPr>
        <p:spPr>
          <a:xfrm>
            <a:off x="914400" y="1497717"/>
            <a:ext cx="7696200" cy="4293483"/>
          </a:xfrm>
          <a:prstGeom prst="rect">
            <a:avLst/>
          </a:prstGeom>
          <a:noFill/>
        </p:spPr>
        <p:txBody>
          <a:bodyPr wrap="square" rtlCol="0">
            <a:spAutoFit/>
          </a:bodyPr>
          <a:lstStyle/>
          <a:p>
            <a:pPr marL="256032" indent="-256032">
              <a:spcAft>
                <a:spcPts val="1200"/>
              </a:spcAft>
              <a:buClr>
                <a:srgbClr val="D70036"/>
              </a:buClr>
              <a:buFont typeface="Wingdings" charset="2"/>
              <a:buChar char="§"/>
            </a:pPr>
            <a:r>
              <a:rPr lang="en-US" sz="2300" dirty="0" smtClean="0">
                <a:solidFill>
                  <a:srgbClr val="887A69"/>
                </a:solidFill>
                <a:latin typeface="Titillium WebLight"/>
                <a:cs typeface="Titillium WebLight"/>
              </a:rPr>
              <a:t>During the 2013 legislative session, a law was passed that will significantly reform the Medicaid program to better manage </a:t>
            </a:r>
            <a:r>
              <a:rPr lang="en-US" sz="2300" dirty="0">
                <a:solidFill>
                  <a:srgbClr val="887A69"/>
                </a:solidFill>
                <a:latin typeface="Titillium WebLight"/>
                <a:cs typeface="Titillium WebLight"/>
              </a:rPr>
              <a:t>all aspects of the program into the future, including cost and care delivery. </a:t>
            </a:r>
          </a:p>
          <a:p>
            <a:pPr marL="256032" indent="-256032">
              <a:spcAft>
                <a:spcPts val="1200"/>
              </a:spcAft>
              <a:buClr>
                <a:srgbClr val="D70036"/>
              </a:buClr>
              <a:buFont typeface="Wingdings" charset="2"/>
              <a:buChar char="§"/>
            </a:pPr>
            <a:r>
              <a:rPr lang="en-US" sz="2300" dirty="0" smtClean="0">
                <a:solidFill>
                  <a:srgbClr val="887A69"/>
                </a:solidFill>
                <a:latin typeface="Titillium WebLight"/>
                <a:cs typeface="Titillium WebLight"/>
              </a:rPr>
              <a:t>This coordination will better utilize the limited resources Alabama has available and will place the financial risk for the care provided at the community level, thus ensuring financial stability for the state.</a:t>
            </a:r>
          </a:p>
          <a:p>
            <a:pPr marL="256032" indent="-256032">
              <a:spcAft>
                <a:spcPts val="1200"/>
              </a:spcAft>
              <a:buClr>
                <a:srgbClr val="D70036"/>
              </a:buClr>
              <a:buFont typeface="Wingdings" charset="2"/>
              <a:buChar char="§"/>
            </a:pPr>
            <a:r>
              <a:rPr lang="en-US" sz="2300" dirty="0" smtClean="0">
                <a:solidFill>
                  <a:srgbClr val="887A69"/>
                </a:solidFill>
                <a:latin typeface="Titillium WebLight"/>
                <a:cs typeface="Titillium WebLight"/>
              </a:rPr>
              <a:t>This reform has prepared Alabama to take the next step and design an Alabama-driven solution to the coverage challenge.  </a:t>
            </a:r>
            <a:endParaRPr lang="en-US" sz="2300" dirty="0">
              <a:solidFill>
                <a:srgbClr val="887A69"/>
              </a:solidFill>
              <a:latin typeface="Titillium WebLight"/>
              <a:cs typeface="Titillium WebLight"/>
            </a:endParaRP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136477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56"/>
          <p:cNvSpPr>
            <a:spLocks noChangeArrowheads="1"/>
          </p:cNvSpPr>
          <p:nvPr/>
        </p:nvSpPr>
        <p:spPr bwMode="auto">
          <a:xfrm>
            <a:off x="4246996" y="2932304"/>
            <a:ext cx="1544204" cy="49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786" rIns="0" bIns="108786">
            <a:spAutoFit/>
          </a:bodyPr>
          <a:lstStyle/>
          <a:p>
            <a:pPr algn="ctr" defTabSz="1004359" fontAlgn="base">
              <a:spcBef>
                <a:spcPct val="50000"/>
              </a:spcBef>
              <a:spcAft>
                <a:spcPct val="0"/>
              </a:spcAft>
              <a:buClr>
                <a:srgbClr val="000000"/>
              </a:buClr>
              <a:buSzPct val="80000"/>
            </a:pPr>
            <a:r>
              <a:rPr lang="en-US" dirty="0">
                <a:solidFill>
                  <a:srgbClr val="887A69"/>
                </a:solidFill>
                <a:latin typeface="Doppio One Regular"/>
                <a:ea typeface="ＭＳ Ｐゴシック" pitchFamily="34" charset="-128"/>
                <a:cs typeface="Doppio One Regular"/>
              </a:rPr>
              <a:t>Patient</a:t>
            </a:r>
          </a:p>
        </p:txBody>
      </p:sp>
      <p:sp>
        <p:nvSpPr>
          <p:cNvPr id="25" name="Text Box 37"/>
          <p:cNvSpPr txBox="1">
            <a:spLocks noChangeArrowheads="1"/>
          </p:cNvSpPr>
          <p:nvPr/>
        </p:nvSpPr>
        <p:spPr bwMode="auto">
          <a:xfrm>
            <a:off x="1583581" y="2550222"/>
            <a:ext cx="2683619" cy="5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42" tIns="0" rIns="101842" bIns="50921">
            <a:spAutoFit/>
          </a:bodyPr>
          <a:lstStyle>
            <a:lvl1pPr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algn="ctr" fontAlgn="base">
              <a:spcBef>
                <a:spcPct val="20000"/>
              </a:spcBef>
              <a:spcAft>
                <a:spcPct val="20000"/>
              </a:spcAft>
              <a:buFont typeface="Wingdings" pitchFamily="2" charset="2"/>
              <a:buNone/>
            </a:pPr>
            <a:r>
              <a:rPr lang="en-US" dirty="0">
                <a:solidFill>
                  <a:srgbClr val="887A69"/>
                </a:solidFill>
                <a:latin typeface="Doppio One Regular"/>
                <a:ea typeface="ＭＳ Ｐゴシック" pitchFamily="34" charset="-128"/>
                <a:cs typeface="Doppio One Regular"/>
              </a:rPr>
              <a:t>Primary Care Physician </a:t>
            </a:r>
            <a:r>
              <a:rPr lang="en-US" dirty="0" smtClean="0">
                <a:solidFill>
                  <a:srgbClr val="887A69"/>
                </a:solidFill>
                <a:latin typeface="Doppio One Regular"/>
                <a:ea typeface="ＭＳ Ｐゴシック" pitchFamily="34" charset="-128"/>
                <a:cs typeface="Doppio One Regular"/>
              </a:rPr>
              <a:t/>
            </a:r>
            <a:br>
              <a:rPr lang="en-US" dirty="0" smtClean="0">
                <a:solidFill>
                  <a:srgbClr val="887A69"/>
                </a:solidFill>
                <a:latin typeface="Doppio One Regular"/>
                <a:ea typeface="ＭＳ Ｐゴシック" pitchFamily="34" charset="-128"/>
                <a:cs typeface="Doppio One Regular"/>
              </a:rPr>
            </a:br>
            <a:r>
              <a:rPr lang="en-US" dirty="0" smtClean="0">
                <a:solidFill>
                  <a:srgbClr val="887A69"/>
                </a:solidFill>
                <a:latin typeface="Doppio One Regular"/>
                <a:ea typeface="ＭＳ Ｐゴシック" pitchFamily="34" charset="-128"/>
                <a:cs typeface="Doppio One Regular"/>
              </a:rPr>
              <a:t>&amp; Care Coordinator</a:t>
            </a:r>
            <a:endParaRPr lang="en-US" dirty="0">
              <a:solidFill>
                <a:srgbClr val="887A69"/>
              </a:solidFill>
              <a:latin typeface="Doppio One Regular"/>
              <a:ea typeface="ＭＳ Ｐゴシック" pitchFamily="34" charset="-128"/>
              <a:cs typeface="Doppio One Regular"/>
            </a:endParaRPr>
          </a:p>
        </p:txBody>
      </p:sp>
      <p:pic>
        <p:nvPicPr>
          <p:cNvPr id="26" name="Picture 2" descr="C:\Documents and Settings\gdebor\Local Settings\Temporary Internet Files\Content.IE5\C32I7NS1\MCj04338700000[1].png"/>
          <p:cNvPicPr>
            <a:picLocks noChangeAspect="1" noChangeArrowheads="1"/>
          </p:cNvPicPr>
          <p:nvPr/>
        </p:nvPicPr>
        <p:blipFill>
          <a:blip r:embed="rId4" cstate="print">
            <a:biLevel thresh="50000"/>
            <a:alphaModFix amt="50000"/>
            <a:extLst>
              <a:ext uri="{28A0092B-C50C-407E-A947-70E740481C1C}">
                <a14:useLocalDpi xmlns:a14="http://schemas.microsoft.com/office/drawing/2010/main" val="0"/>
              </a:ext>
            </a:extLst>
          </a:blip>
          <a:srcRect/>
          <a:stretch>
            <a:fillRect/>
          </a:stretch>
        </p:blipFill>
        <p:spPr bwMode="auto">
          <a:xfrm>
            <a:off x="3352800" y="5241009"/>
            <a:ext cx="533400" cy="62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7" descr="C:\Documents and Settings\gdebor\Local Settings\Temporary Internet Files\Content.IE5\2N827RJE\MPj03143670000[1].jpg"/>
          <p:cNvPicPr>
            <a:picLocks noChangeAspect="1" noChangeArrowheads="1"/>
          </p:cNvPicPr>
          <p:nvPr/>
        </p:nvPicPr>
        <p:blipFill>
          <a:blip r:embed="rId5" cstate="print">
            <a:biLevel thresh="50000"/>
            <a:alphaModFix amt="50000"/>
            <a:extLst>
              <a:ext uri="{BEBA8EAE-BF5A-486C-A8C5-ECC9F3942E4B}">
                <a14:imgProps xmlns:a14="http://schemas.microsoft.com/office/drawing/2010/main">
                  <a14:imgLayer r:embed="rId6">
                    <a14:imgEffect>
                      <a14:sharpenSoften amount="33000"/>
                    </a14:imgEffect>
                    <a14:imgEffect>
                      <a14:saturation sat="65000"/>
                    </a14:imgEffect>
                    <a14:imgEffect>
                      <a14:brightnessContrast contrast="100000"/>
                    </a14:imgEffect>
                  </a14:imgLayer>
                </a14:imgProps>
              </a:ext>
            </a:extLst>
          </a:blip>
          <a:srcRect/>
          <a:stretch>
            <a:fillRect/>
          </a:stretch>
        </p:blipFill>
        <p:spPr bwMode="auto">
          <a:xfrm>
            <a:off x="1276828" y="4959496"/>
            <a:ext cx="562585" cy="652395"/>
          </a:xfrm>
          <a:prstGeom prst="rect">
            <a:avLst/>
          </a:prstGeom>
          <a:noFill/>
        </p:spPr>
      </p:pic>
      <p:sp>
        <p:nvSpPr>
          <p:cNvPr id="58" name="Text Box 81"/>
          <p:cNvSpPr txBox="1">
            <a:spLocks noChangeArrowheads="1"/>
          </p:cNvSpPr>
          <p:nvPr/>
        </p:nvSpPr>
        <p:spPr bwMode="auto">
          <a:xfrm>
            <a:off x="1194444" y="5707516"/>
            <a:ext cx="685511" cy="23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42" tIns="0" rIns="101842" bIns="50921">
            <a:spAutoFit/>
          </a:bodyPr>
          <a:lstStyle>
            <a:lvl1pPr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algn="ctr" fontAlgn="base">
              <a:spcBef>
                <a:spcPct val="50000"/>
              </a:spcBef>
              <a:spcAft>
                <a:spcPct val="0"/>
              </a:spcAft>
              <a:buFont typeface="Wingdings" pitchFamily="2" charset="2"/>
              <a:buNone/>
            </a:pPr>
            <a:r>
              <a:rPr lang="en-US" sz="1200" dirty="0">
                <a:solidFill>
                  <a:srgbClr val="887A69"/>
                </a:solidFill>
                <a:latin typeface="Doppio One Regular"/>
                <a:ea typeface="ＭＳ Ｐゴシック" pitchFamily="34" charset="-128"/>
                <a:cs typeface="Doppio One Regular"/>
              </a:rPr>
              <a:t>Acute</a:t>
            </a:r>
          </a:p>
        </p:txBody>
      </p:sp>
      <p:sp>
        <p:nvSpPr>
          <p:cNvPr id="59" name="Text Box 82"/>
          <p:cNvSpPr txBox="1">
            <a:spLocks noChangeArrowheads="1"/>
          </p:cNvSpPr>
          <p:nvPr/>
        </p:nvSpPr>
        <p:spPr bwMode="auto">
          <a:xfrm>
            <a:off x="2209800" y="5349651"/>
            <a:ext cx="1091268" cy="21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42" tIns="0" rIns="101842" bIns="50921">
            <a:spAutoFit/>
          </a:bodyPr>
          <a:lstStyle>
            <a:lvl1pPr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algn="ctr" fontAlgn="base">
              <a:lnSpc>
                <a:spcPct val="85000"/>
              </a:lnSpc>
              <a:spcBef>
                <a:spcPct val="50000"/>
              </a:spcBef>
              <a:spcAft>
                <a:spcPct val="30000"/>
              </a:spcAft>
              <a:buFont typeface="Wingdings" pitchFamily="2" charset="2"/>
              <a:buNone/>
            </a:pPr>
            <a:r>
              <a:rPr lang="en-US" sz="1200" dirty="0">
                <a:solidFill>
                  <a:srgbClr val="887A69"/>
                </a:solidFill>
                <a:latin typeface="Doppio One Regular"/>
                <a:ea typeface="ＭＳ Ｐゴシック" pitchFamily="34" charset="-128"/>
                <a:cs typeface="Doppio One Regular"/>
              </a:rPr>
              <a:t>Sub-Acute</a:t>
            </a:r>
          </a:p>
        </p:txBody>
      </p:sp>
      <p:sp>
        <p:nvSpPr>
          <p:cNvPr id="60" name="Text Box 101"/>
          <p:cNvSpPr txBox="1">
            <a:spLocks noChangeArrowheads="1"/>
          </p:cNvSpPr>
          <p:nvPr/>
        </p:nvSpPr>
        <p:spPr bwMode="auto">
          <a:xfrm>
            <a:off x="5524422" y="2597685"/>
            <a:ext cx="2329295" cy="29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42" tIns="0" rIns="101842" bIns="50921">
            <a:spAutoFit/>
          </a:bodyPr>
          <a:lstStyle>
            <a:lvl1pPr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algn="ctr" fontAlgn="base">
              <a:spcBef>
                <a:spcPct val="20000"/>
              </a:spcBef>
              <a:spcAft>
                <a:spcPct val="20000"/>
              </a:spcAft>
              <a:buFont typeface="Wingdings" pitchFamily="2" charset="2"/>
              <a:buNone/>
            </a:pPr>
            <a:r>
              <a:rPr lang="en-US" dirty="0" smtClean="0">
                <a:solidFill>
                  <a:srgbClr val="887A69"/>
                </a:solidFill>
                <a:latin typeface="Doppio One Regular"/>
                <a:ea typeface="ＭＳ Ｐゴシック" pitchFamily="34" charset="-128"/>
                <a:cs typeface="Doppio One Regular"/>
              </a:rPr>
              <a:t>Data Portals</a:t>
            </a:r>
            <a:endParaRPr lang="en-US" dirty="0">
              <a:solidFill>
                <a:srgbClr val="887A69"/>
              </a:solidFill>
              <a:latin typeface="Doppio One Regular"/>
              <a:ea typeface="ＭＳ Ｐゴシック" pitchFamily="34" charset="-128"/>
              <a:cs typeface="Doppio One Regular"/>
            </a:endParaRPr>
          </a:p>
        </p:txBody>
      </p:sp>
      <p:pic>
        <p:nvPicPr>
          <p:cNvPr id="61" name="Picture 354"/>
          <p:cNvPicPr>
            <a:picLocks noChangeAspect="1" noChangeArrowheads="1"/>
          </p:cNvPicPr>
          <p:nvPr/>
        </p:nvPicPr>
        <p:blipFill>
          <a:blip r:embed="rId7" cstate="print">
            <a:grayscl/>
          </a:blip>
          <a:srcRect/>
          <a:stretch>
            <a:fillRect/>
          </a:stretch>
        </p:blipFill>
        <p:spPr bwMode="auto">
          <a:xfrm>
            <a:off x="6292700" y="2166657"/>
            <a:ext cx="234806" cy="234488"/>
          </a:xfrm>
          <a:prstGeom prst="rect">
            <a:avLst/>
          </a:prstGeom>
          <a:noFill/>
          <a:ln w="9525">
            <a:noFill/>
            <a:miter lim="800000"/>
            <a:headEnd/>
            <a:tailEnd/>
          </a:ln>
        </p:spPr>
      </p:pic>
      <p:pic>
        <p:nvPicPr>
          <p:cNvPr id="62" name="Picture 352"/>
          <p:cNvPicPr>
            <a:picLocks noChangeAspect="1" noChangeArrowheads="1"/>
          </p:cNvPicPr>
          <p:nvPr/>
        </p:nvPicPr>
        <p:blipFill>
          <a:blip r:embed="rId8" cstate="print">
            <a:clrChange>
              <a:clrFrom>
                <a:srgbClr val="FFFFFF"/>
              </a:clrFrom>
              <a:clrTo>
                <a:srgbClr val="FFFFFF">
                  <a:alpha val="0"/>
                </a:srgbClr>
              </a:clrTo>
            </a:clrChange>
            <a:grayscl/>
            <a:extLst>
              <a:ext uri="{BEBA8EAE-BF5A-486C-A8C5-ECC9F3942E4B}">
                <a14:imgProps xmlns:a14="http://schemas.microsoft.com/office/drawing/2010/main">
                  <a14:imgLayer r:embed="rId9">
                    <a14:imgEffect>
                      <a14:saturation sat="200000"/>
                    </a14:imgEffect>
                  </a14:imgLayer>
                </a14:imgProps>
              </a:ext>
            </a:extLst>
          </a:blip>
          <a:srcRect/>
          <a:stretch>
            <a:fillRect/>
          </a:stretch>
        </p:blipFill>
        <p:spPr bwMode="auto">
          <a:xfrm>
            <a:off x="6538294" y="2107666"/>
            <a:ext cx="268565" cy="382317"/>
          </a:xfrm>
          <a:prstGeom prst="rect">
            <a:avLst/>
          </a:prstGeom>
          <a:noFill/>
          <a:ln w="9525">
            <a:noFill/>
            <a:miter lim="800000"/>
            <a:headEnd/>
            <a:tailEnd/>
          </a:ln>
        </p:spPr>
      </p:pic>
      <p:sp>
        <p:nvSpPr>
          <p:cNvPr id="63" name="Text Box 104"/>
          <p:cNvSpPr txBox="1">
            <a:spLocks noChangeArrowheads="1"/>
          </p:cNvSpPr>
          <p:nvPr/>
        </p:nvSpPr>
        <p:spPr bwMode="auto">
          <a:xfrm>
            <a:off x="304800" y="4315908"/>
            <a:ext cx="959650" cy="23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42" tIns="0" rIns="101842" bIns="50921">
            <a:spAutoFit/>
          </a:bodyPr>
          <a:lstStyle>
            <a:lvl1pPr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algn="ctr" fontAlgn="base">
              <a:spcBef>
                <a:spcPct val="50000"/>
              </a:spcBef>
              <a:spcAft>
                <a:spcPct val="0"/>
              </a:spcAft>
              <a:buFont typeface="Wingdings" pitchFamily="2" charset="2"/>
              <a:buNone/>
            </a:pPr>
            <a:r>
              <a:rPr lang="en-US" sz="1200" dirty="0">
                <a:solidFill>
                  <a:srgbClr val="887A69"/>
                </a:solidFill>
                <a:latin typeface="Doppio One Regular"/>
                <a:ea typeface="ＭＳ Ｐゴシック" pitchFamily="34" charset="-128"/>
                <a:cs typeface="Doppio One Regular"/>
              </a:rPr>
              <a:t>Specialist</a:t>
            </a:r>
          </a:p>
        </p:txBody>
      </p:sp>
      <p:sp>
        <p:nvSpPr>
          <p:cNvPr id="64" name="Oval 109"/>
          <p:cNvSpPr>
            <a:spLocks noChangeArrowheads="1"/>
          </p:cNvSpPr>
          <p:nvPr/>
        </p:nvSpPr>
        <p:spPr bwMode="auto">
          <a:xfrm>
            <a:off x="1219201" y="1050009"/>
            <a:ext cx="6606738" cy="2325682"/>
          </a:xfrm>
          <a:prstGeom prst="ellipse">
            <a:avLst/>
          </a:prstGeom>
          <a:noFill/>
          <a:ln w="19050">
            <a:solidFill>
              <a:srgbClr val="F7A800"/>
            </a:solidFill>
            <a:prstDash val="dash"/>
            <a:round/>
            <a:headEnd/>
            <a:tailEnd/>
          </a:ln>
          <a:extLst>
            <a:ext uri="{909E8E84-426E-40DD-AFC4-6F175D3DCCD1}">
              <a14:hiddenFill xmlns:a14="http://schemas.microsoft.com/office/drawing/2010/main">
                <a:solidFill>
                  <a:srgbClr val="FFFFFF"/>
                </a:solidFill>
              </a14:hiddenFill>
            </a:ext>
          </a:extLst>
        </p:spPr>
        <p:txBody>
          <a:bodyPr wrap="none" lIns="101846" tIns="50923" rIns="101846" bIns="50923" anchor="ctr"/>
          <a:lstStyle/>
          <a:p>
            <a:pPr algn="ctr" defTabSz="914608" fontAlgn="base">
              <a:spcBef>
                <a:spcPct val="50000"/>
              </a:spcBef>
              <a:spcAft>
                <a:spcPct val="0"/>
              </a:spcAft>
            </a:pPr>
            <a:endParaRPr lang="en-US" sz="1100" b="1" dirty="0">
              <a:solidFill>
                <a:srgbClr val="000000"/>
              </a:solidFill>
              <a:ea typeface="ＭＳ Ｐゴシック" pitchFamily="34" charset="-128"/>
              <a:cs typeface="Arial" pitchFamily="34" charset="0"/>
            </a:endParaRPr>
          </a:p>
        </p:txBody>
      </p:sp>
      <p:sp>
        <p:nvSpPr>
          <p:cNvPr id="65" name="Text Box 110"/>
          <p:cNvSpPr txBox="1">
            <a:spLocks noChangeArrowheads="1"/>
          </p:cNvSpPr>
          <p:nvPr/>
        </p:nvSpPr>
        <p:spPr bwMode="auto">
          <a:xfrm>
            <a:off x="1879955" y="3336009"/>
            <a:ext cx="2539645" cy="107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46" tIns="50923" rIns="101846" bIns="50923">
            <a:spAutoFit/>
          </a:bodyPr>
          <a:lstStyle>
            <a:lvl1pPr marL="127000" indent="-127000"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marL="171450" indent="-171450" fontAlgn="base">
              <a:spcAft>
                <a:spcPts val="600"/>
              </a:spcAft>
              <a:buClr>
                <a:srgbClr val="D70036"/>
              </a:buClr>
              <a:buFont typeface="Wingdings" charset="2"/>
              <a:buChar char="§"/>
            </a:pPr>
            <a:r>
              <a:rPr lang="en-US" sz="1200" dirty="0">
                <a:solidFill>
                  <a:srgbClr val="887A69"/>
                </a:solidFill>
                <a:latin typeface="Doppio One Regular"/>
                <a:ea typeface="ＭＳ Ｐゴシック" pitchFamily="34" charset="-128"/>
                <a:cs typeface="Doppio One Regular"/>
              </a:rPr>
              <a:t>Tailored Care Planning</a:t>
            </a:r>
          </a:p>
          <a:p>
            <a:pPr marL="171450" indent="-171450" fontAlgn="base">
              <a:spcAft>
                <a:spcPts val="600"/>
              </a:spcAft>
              <a:buClr>
                <a:srgbClr val="D70036"/>
              </a:buClr>
              <a:buFont typeface="Wingdings" charset="2"/>
              <a:buChar char="§"/>
            </a:pPr>
            <a:r>
              <a:rPr lang="en-US" sz="1200" dirty="0">
                <a:solidFill>
                  <a:srgbClr val="887A69"/>
                </a:solidFill>
                <a:latin typeface="Doppio One Regular"/>
                <a:ea typeface="ＭＳ Ｐゴシック" pitchFamily="34" charset="-128"/>
                <a:cs typeface="Doppio One Regular"/>
              </a:rPr>
              <a:t>Coordination of Care</a:t>
            </a:r>
          </a:p>
          <a:p>
            <a:pPr marL="171450" indent="-171450" fontAlgn="base">
              <a:spcAft>
                <a:spcPts val="600"/>
              </a:spcAft>
              <a:buClr>
                <a:srgbClr val="D70036"/>
              </a:buClr>
              <a:buFont typeface="Wingdings" charset="2"/>
              <a:buChar char="§"/>
            </a:pPr>
            <a:r>
              <a:rPr lang="en-US" sz="1200" dirty="0">
                <a:solidFill>
                  <a:srgbClr val="887A69"/>
                </a:solidFill>
                <a:latin typeface="Doppio One Regular"/>
                <a:ea typeface="ＭＳ Ｐゴシック" pitchFamily="34" charset="-128"/>
                <a:cs typeface="Doppio One Regular"/>
              </a:rPr>
              <a:t>Improved Access</a:t>
            </a:r>
          </a:p>
          <a:p>
            <a:pPr marL="171450" indent="-171450" fontAlgn="base">
              <a:spcAft>
                <a:spcPts val="600"/>
              </a:spcAft>
              <a:buClr>
                <a:srgbClr val="D70036"/>
              </a:buClr>
              <a:buFont typeface="Wingdings" charset="2"/>
              <a:buChar char="§"/>
            </a:pPr>
            <a:r>
              <a:rPr lang="en-US" sz="1200" dirty="0">
                <a:solidFill>
                  <a:srgbClr val="887A69"/>
                </a:solidFill>
                <a:latin typeface="Doppio One Regular"/>
                <a:ea typeface="ＭＳ Ｐゴシック" pitchFamily="34" charset="-128"/>
                <a:cs typeface="Doppio One Regular"/>
              </a:rPr>
              <a:t>Improved Communication</a:t>
            </a:r>
          </a:p>
        </p:txBody>
      </p:sp>
      <p:pic>
        <p:nvPicPr>
          <p:cNvPr id="66" name="Picture 355"/>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8234" y="4075130"/>
            <a:ext cx="458932" cy="60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Box 159"/>
          <p:cNvSpPr txBox="1">
            <a:spLocks noChangeArrowheads="1"/>
          </p:cNvSpPr>
          <p:nvPr/>
        </p:nvSpPr>
        <p:spPr bwMode="auto">
          <a:xfrm>
            <a:off x="6075507" y="3761365"/>
            <a:ext cx="2775172" cy="144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46" tIns="50923" rIns="101846" bIns="50923">
            <a:spAutoFit/>
          </a:bodyPr>
          <a:lstStyle>
            <a:lvl1pPr marL="127000" indent="-127000"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marL="171450" indent="-171450" fontAlgn="base">
              <a:spcAft>
                <a:spcPts val="600"/>
              </a:spcAft>
              <a:buClr>
                <a:srgbClr val="D70036"/>
              </a:buClr>
              <a:buFont typeface="Wingdings" charset="2"/>
              <a:buChar char="§"/>
            </a:pPr>
            <a:r>
              <a:rPr lang="en-US" sz="1200" dirty="0">
                <a:solidFill>
                  <a:srgbClr val="887A69"/>
                </a:solidFill>
                <a:latin typeface="Doppio One Regular"/>
                <a:ea typeface="ＭＳ Ｐゴシック" pitchFamily="34" charset="-128"/>
                <a:cs typeface="Doppio One Regular"/>
              </a:rPr>
              <a:t>Aggregated </a:t>
            </a:r>
            <a:r>
              <a:rPr lang="en-US" sz="1200" dirty="0" smtClean="0">
                <a:solidFill>
                  <a:srgbClr val="887A69"/>
                </a:solidFill>
                <a:latin typeface="Doppio One Regular"/>
                <a:ea typeface="ＭＳ Ｐゴシック" pitchFamily="34" charset="-128"/>
                <a:cs typeface="Doppio One Regular"/>
              </a:rPr>
              <a:t/>
            </a:r>
            <a:br>
              <a:rPr lang="en-US" sz="1200" dirty="0" smtClean="0">
                <a:solidFill>
                  <a:srgbClr val="887A69"/>
                </a:solidFill>
                <a:latin typeface="Doppio One Regular"/>
                <a:ea typeface="ＭＳ Ｐゴシック" pitchFamily="34" charset="-128"/>
                <a:cs typeface="Doppio One Regular"/>
              </a:rPr>
            </a:br>
            <a:r>
              <a:rPr lang="en-US" sz="1200" dirty="0" smtClean="0">
                <a:solidFill>
                  <a:srgbClr val="887A69"/>
                </a:solidFill>
                <a:latin typeface="Doppio One Regular"/>
                <a:ea typeface="ＭＳ Ｐゴシック" pitchFamily="34" charset="-128"/>
                <a:cs typeface="Doppio One Regular"/>
              </a:rPr>
              <a:t>Clinical </a:t>
            </a:r>
            <a:r>
              <a:rPr lang="en-US" sz="1200" dirty="0">
                <a:solidFill>
                  <a:srgbClr val="887A69"/>
                </a:solidFill>
                <a:latin typeface="Doppio One Regular"/>
                <a:ea typeface="ＭＳ Ｐゴシック" pitchFamily="34" charset="-128"/>
                <a:cs typeface="Doppio One Regular"/>
              </a:rPr>
              <a:t>Information</a:t>
            </a:r>
          </a:p>
          <a:p>
            <a:pPr marL="171450" indent="-171450" fontAlgn="base">
              <a:spcAft>
                <a:spcPts val="600"/>
              </a:spcAft>
              <a:buClr>
                <a:srgbClr val="D70036"/>
              </a:buClr>
              <a:buFont typeface="Wingdings" charset="2"/>
              <a:buChar char="§"/>
            </a:pPr>
            <a:r>
              <a:rPr lang="en-US" sz="1200" dirty="0">
                <a:solidFill>
                  <a:srgbClr val="887A69"/>
                </a:solidFill>
                <a:latin typeface="Doppio One Regular"/>
                <a:ea typeface="ＭＳ Ｐゴシック" pitchFamily="34" charset="-128"/>
                <a:cs typeface="Doppio One Regular"/>
              </a:rPr>
              <a:t>Event Notification</a:t>
            </a:r>
          </a:p>
          <a:p>
            <a:pPr marL="171450" indent="-171450" fontAlgn="base">
              <a:spcAft>
                <a:spcPts val="600"/>
              </a:spcAft>
              <a:buClr>
                <a:srgbClr val="D70036"/>
              </a:buClr>
              <a:buFont typeface="Wingdings" charset="2"/>
              <a:buChar char="§"/>
            </a:pPr>
            <a:r>
              <a:rPr lang="en-US" sz="1200" dirty="0">
                <a:solidFill>
                  <a:srgbClr val="887A69"/>
                </a:solidFill>
                <a:latin typeface="Doppio One Regular"/>
                <a:ea typeface="ＭＳ Ｐゴシック" pitchFamily="34" charset="-128"/>
                <a:cs typeface="Doppio One Regular"/>
              </a:rPr>
              <a:t>Alerts &amp; Reminders</a:t>
            </a:r>
          </a:p>
          <a:p>
            <a:pPr marL="171450" indent="-171450" fontAlgn="base">
              <a:spcAft>
                <a:spcPts val="600"/>
              </a:spcAft>
              <a:buClr>
                <a:srgbClr val="D70036"/>
              </a:buClr>
              <a:buFont typeface="Wingdings" charset="2"/>
              <a:buChar char="§"/>
            </a:pPr>
            <a:r>
              <a:rPr lang="en-US" sz="1200" dirty="0">
                <a:solidFill>
                  <a:srgbClr val="887A69"/>
                </a:solidFill>
                <a:latin typeface="Doppio One Regular"/>
                <a:ea typeface="ＭＳ Ｐゴシック" pitchFamily="34" charset="-128"/>
                <a:cs typeface="Doppio One Regular"/>
              </a:rPr>
              <a:t>Chronic Disease </a:t>
            </a:r>
            <a:r>
              <a:rPr lang="en-US" sz="1200" dirty="0" smtClean="0">
                <a:solidFill>
                  <a:srgbClr val="887A69"/>
                </a:solidFill>
                <a:latin typeface="Doppio One Regular"/>
                <a:ea typeface="ＭＳ Ｐゴシック" pitchFamily="34" charset="-128"/>
                <a:cs typeface="Doppio One Regular"/>
              </a:rPr>
              <a:t/>
            </a:r>
            <a:br>
              <a:rPr lang="en-US" sz="1200" dirty="0" smtClean="0">
                <a:solidFill>
                  <a:srgbClr val="887A69"/>
                </a:solidFill>
                <a:latin typeface="Doppio One Regular"/>
                <a:ea typeface="ＭＳ Ｐゴシック" pitchFamily="34" charset="-128"/>
                <a:cs typeface="Doppio One Regular"/>
              </a:rPr>
            </a:br>
            <a:r>
              <a:rPr lang="en-US" sz="1200" dirty="0" smtClean="0">
                <a:solidFill>
                  <a:srgbClr val="887A69"/>
                </a:solidFill>
                <a:latin typeface="Doppio One Regular"/>
                <a:ea typeface="ＭＳ Ｐゴシック" pitchFamily="34" charset="-128"/>
                <a:cs typeface="Doppio One Regular"/>
              </a:rPr>
              <a:t>Management </a:t>
            </a:r>
            <a:r>
              <a:rPr lang="en-US" sz="1200" dirty="0">
                <a:solidFill>
                  <a:srgbClr val="887A69"/>
                </a:solidFill>
                <a:latin typeface="Doppio One Regular"/>
                <a:ea typeface="ＭＳ Ｐゴシック" pitchFamily="34" charset="-128"/>
                <a:cs typeface="Doppio One Regular"/>
              </a:rPr>
              <a:t>Tools</a:t>
            </a:r>
          </a:p>
        </p:txBody>
      </p:sp>
      <p:sp>
        <p:nvSpPr>
          <p:cNvPr id="68" name="Text Box 160"/>
          <p:cNvSpPr txBox="1">
            <a:spLocks noChangeArrowheads="1"/>
          </p:cNvSpPr>
          <p:nvPr/>
        </p:nvSpPr>
        <p:spPr bwMode="auto">
          <a:xfrm>
            <a:off x="5410200" y="4888957"/>
            <a:ext cx="685511" cy="23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42" tIns="0" rIns="101842" bIns="50921">
            <a:spAutoFit/>
          </a:bodyPr>
          <a:lstStyle>
            <a:lvl1pPr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algn="ctr" fontAlgn="base">
              <a:spcBef>
                <a:spcPct val="50000"/>
              </a:spcBef>
              <a:spcAft>
                <a:spcPct val="0"/>
              </a:spcAft>
              <a:buFont typeface="Wingdings" pitchFamily="2" charset="2"/>
              <a:buNone/>
            </a:pPr>
            <a:r>
              <a:rPr lang="en-US" sz="1200" dirty="0" smtClean="0">
                <a:solidFill>
                  <a:srgbClr val="887A69"/>
                </a:solidFill>
                <a:latin typeface="Doppio One Regular"/>
                <a:ea typeface="ＭＳ Ｐゴシック" pitchFamily="34" charset="-128"/>
                <a:cs typeface="Doppio One Regular"/>
              </a:rPr>
              <a:t>RCO</a:t>
            </a:r>
            <a:endParaRPr lang="en-US" sz="1200" dirty="0">
              <a:solidFill>
                <a:srgbClr val="887A69"/>
              </a:solidFill>
              <a:latin typeface="Doppio One Regular"/>
              <a:ea typeface="ＭＳ Ｐゴシック" pitchFamily="34" charset="-128"/>
              <a:cs typeface="Doppio One Regular"/>
            </a:endParaRPr>
          </a:p>
        </p:txBody>
      </p:sp>
      <p:cxnSp>
        <p:nvCxnSpPr>
          <p:cNvPr id="69" name="AutoShape 165"/>
          <p:cNvCxnSpPr>
            <a:cxnSpLocks noChangeShapeType="1"/>
          </p:cNvCxnSpPr>
          <p:nvPr/>
        </p:nvCxnSpPr>
        <p:spPr bwMode="auto">
          <a:xfrm flipV="1">
            <a:off x="1305569" y="4010275"/>
            <a:ext cx="533844" cy="235061"/>
          </a:xfrm>
          <a:prstGeom prst="straightConnector1">
            <a:avLst/>
          </a:prstGeom>
          <a:noFill/>
          <a:ln w="9525">
            <a:solidFill>
              <a:srgbClr val="F7A8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0" name="AutoShape 166"/>
          <p:cNvCxnSpPr>
            <a:cxnSpLocks noChangeShapeType="1"/>
          </p:cNvCxnSpPr>
          <p:nvPr/>
        </p:nvCxnSpPr>
        <p:spPr bwMode="auto">
          <a:xfrm flipV="1">
            <a:off x="1744528" y="4457918"/>
            <a:ext cx="338307" cy="391968"/>
          </a:xfrm>
          <a:prstGeom prst="straightConnector1">
            <a:avLst/>
          </a:prstGeom>
          <a:noFill/>
          <a:ln w="9525">
            <a:solidFill>
              <a:srgbClr val="F7A8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1" name="AutoShape 167"/>
          <p:cNvCxnSpPr>
            <a:cxnSpLocks noChangeShapeType="1"/>
          </p:cNvCxnSpPr>
          <p:nvPr/>
        </p:nvCxnSpPr>
        <p:spPr bwMode="auto">
          <a:xfrm flipV="1">
            <a:off x="2769757" y="4493583"/>
            <a:ext cx="4149" cy="492941"/>
          </a:xfrm>
          <a:prstGeom prst="straightConnector1">
            <a:avLst/>
          </a:prstGeom>
          <a:noFill/>
          <a:ln w="9525">
            <a:solidFill>
              <a:srgbClr val="F7A8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2" name="AutoShape 168"/>
          <p:cNvCxnSpPr>
            <a:cxnSpLocks noChangeShapeType="1"/>
          </p:cNvCxnSpPr>
          <p:nvPr/>
        </p:nvCxnSpPr>
        <p:spPr bwMode="auto">
          <a:xfrm flipH="1" flipV="1">
            <a:off x="3415042" y="4493583"/>
            <a:ext cx="216419" cy="708009"/>
          </a:xfrm>
          <a:prstGeom prst="straightConnector1">
            <a:avLst/>
          </a:prstGeom>
          <a:noFill/>
          <a:ln w="9525">
            <a:solidFill>
              <a:srgbClr val="F7A800"/>
            </a:solidFill>
            <a:round/>
            <a:headEnd type="triangle" w="med" len="med"/>
            <a:tailEnd type="triangle" w="med" len="med"/>
          </a:ln>
          <a:extLst>
            <a:ext uri="{909E8E84-426E-40DD-AFC4-6F175D3DCCD1}">
              <a14:hiddenFill xmlns:a14="http://schemas.microsoft.com/office/drawing/2010/main">
                <a:noFill/>
              </a14:hiddenFill>
            </a:ext>
          </a:extLst>
        </p:spPr>
      </p:cxnSp>
      <p:sp>
        <p:nvSpPr>
          <p:cNvPr id="73" name="Line 71"/>
          <p:cNvSpPr>
            <a:spLocks noChangeShapeType="1"/>
          </p:cNvSpPr>
          <p:nvPr/>
        </p:nvSpPr>
        <p:spPr bwMode="auto">
          <a:xfrm flipH="1" flipV="1">
            <a:off x="6757133" y="3251394"/>
            <a:ext cx="0" cy="541815"/>
          </a:xfrm>
          <a:prstGeom prst="line">
            <a:avLst/>
          </a:prstGeom>
          <a:noFill/>
          <a:ln w="9525">
            <a:solidFill>
              <a:srgbClr val="F7A8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p>
            <a:pPr algn="ctr" fontAlgn="base">
              <a:spcBef>
                <a:spcPct val="50000"/>
              </a:spcBef>
              <a:spcAft>
                <a:spcPct val="0"/>
              </a:spcAft>
            </a:pPr>
            <a:endParaRPr lang="en-US" sz="1000" dirty="0">
              <a:solidFill>
                <a:srgbClr val="000000"/>
              </a:solidFill>
              <a:cs typeface="Arial" pitchFamily="34" charset="0"/>
            </a:endParaRPr>
          </a:p>
        </p:txBody>
      </p:sp>
      <p:sp>
        <p:nvSpPr>
          <p:cNvPr id="74" name="Text Box 72"/>
          <p:cNvSpPr txBox="1">
            <a:spLocks noChangeArrowheads="1"/>
          </p:cNvSpPr>
          <p:nvPr/>
        </p:nvSpPr>
        <p:spPr bwMode="auto">
          <a:xfrm>
            <a:off x="2438400" y="1417683"/>
            <a:ext cx="4191000" cy="410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846" tIns="50923" rIns="101846" bIns="50923">
            <a:spAutoFit/>
          </a:bodyPr>
          <a:lstStyle>
            <a:lvl1pPr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algn="ctr" fontAlgn="base">
              <a:spcBef>
                <a:spcPct val="50000"/>
              </a:spcBef>
              <a:spcAft>
                <a:spcPct val="0"/>
              </a:spcAft>
            </a:pPr>
            <a:r>
              <a:rPr lang="en-US" sz="2000" dirty="0" smtClean="0">
                <a:solidFill>
                  <a:srgbClr val="D70036"/>
                </a:solidFill>
                <a:latin typeface="Doppio One Regular"/>
                <a:ea typeface="ＭＳ Ｐゴシック" pitchFamily="34" charset="-128"/>
                <a:cs typeface="Doppio One Regular"/>
              </a:rPr>
              <a:t>CARE MANAGEMENT TEAM</a:t>
            </a:r>
            <a:endParaRPr lang="en-US" sz="2000" dirty="0">
              <a:solidFill>
                <a:srgbClr val="D70036"/>
              </a:solidFill>
              <a:latin typeface="Doppio One Regular"/>
              <a:ea typeface="ＭＳ Ｐゴシック" pitchFamily="34" charset="-128"/>
              <a:cs typeface="Doppio One Regular"/>
            </a:endParaRPr>
          </a:p>
        </p:txBody>
      </p:sp>
      <p:pic>
        <p:nvPicPr>
          <p:cNvPr id="75" name="Picture 2" descr="C:\Users\melsmith\AppData\Local\Microsoft\Windows\Temporary Internet Files\Content.IE5\R85NGGPY\MC900023458[1].wmf"/>
          <p:cNvPicPr>
            <a:picLocks noChangeAspect="1" noChangeArrowheads="1"/>
          </p:cNvPicPr>
          <p:nvPr/>
        </p:nvPicPr>
        <p:blipFill>
          <a:blip r:embed="rId11" cstate="print">
            <a:alphaModFix amt="50000"/>
            <a:extLst>
              <a:ext uri="{28A0092B-C50C-407E-A947-70E740481C1C}">
                <a14:useLocalDpi xmlns:a14="http://schemas.microsoft.com/office/drawing/2010/main" val="0"/>
              </a:ext>
            </a:extLst>
          </a:blip>
          <a:srcRect/>
          <a:stretch>
            <a:fillRect/>
          </a:stretch>
        </p:blipFill>
        <p:spPr bwMode="auto">
          <a:xfrm>
            <a:off x="551477" y="2974621"/>
            <a:ext cx="518976" cy="558400"/>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AutoShape 165"/>
          <p:cNvCxnSpPr>
            <a:cxnSpLocks noChangeShapeType="1"/>
          </p:cNvCxnSpPr>
          <p:nvPr/>
        </p:nvCxnSpPr>
        <p:spPr bwMode="auto">
          <a:xfrm flipV="1">
            <a:off x="1188894" y="3564609"/>
            <a:ext cx="639906" cy="8828"/>
          </a:xfrm>
          <a:prstGeom prst="straightConnector1">
            <a:avLst/>
          </a:prstGeom>
          <a:noFill/>
          <a:ln w="9525">
            <a:solidFill>
              <a:srgbClr val="F7A800"/>
            </a:solidFill>
            <a:round/>
            <a:headEnd type="triangle" w="med" len="med"/>
            <a:tailEnd type="triangle" w="med" len="med"/>
          </a:ln>
          <a:extLst>
            <a:ext uri="{909E8E84-426E-40DD-AFC4-6F175D3DCCD1}">
              <a14:hiddenFill xmlns:a14="http://schemas.microsoft.com/office/drawing/2010/main">
                <a:noFill/>
              </a14:hiddenFill>
            </a:ext>
          </a:extLst>
        </p:spPr>
      </p:cxnSp>
      <p:sp>
        <p:nvSpPr>
          <p:cNvPr id="77" name="Text Box 104"/>
          <p:cNvSpPr txBox="1">
            <a:spLocks noChangeArrowheads="1"/>
          </p:cNvSpPr>
          <p:nvPr/>
        </p:nvSpPr>
        <p:spPr bwMode="auto">
          <a:xfrm>
            <a:off x="228600" y="3541650"/>
            <a:ext cx="1076969" cy="4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42" tIns="0" rIns="101842" bIns="50921">
            <a:spAutoFit/>
          </a:bodyPr>
          <a:lstStyle>
            <a:lvl1pPr defTabSz="1135063">
              <a:defRPr sz="1600">
                <a:solidFill>
                  <a:schemeClr val="tx1"/>
                </a:solidFill>
                <a:latin typeface="Arial" pitchFamily="34" charset="0"/>
              </a:defRPr>
            </a:lvl1pPr>
            <a:lvl2pPr marL="742950" indent="-285750" defTabSz="1135063">
              <a:defRPr sz="1600">
                <a:solidFill>
                  <a:schemeClr val="tx1"/>
                </a:solidFill>
                <a:latin typeface="Arial" pitchFamily="34" charset="0"/>
              </a:defRPr>
            </a:lvl2pPr>
            <a:lvl3pPr marL="1143000" indent="-228600" defTabSz="1135063">
              <a:defRPr sz="1600">
                <a:solidFill>
                  <a:schemeClr val="tx1"/>
                </a:solidFill>
                <a:latin typeface="Arial" pitchFamily="34" charset="0"/>
              </a:defRPr>
            </a:lvl3pPr>
            <a:lvl4pPr marL="1600200" indent="-228600" defTabSz="1135063">
              <a:defRPr sz="1600">
                <a:solidFill>
                  <a:schemeClr val="tx1"/>
                </a:solidFill>
                <a:latin typeface="Arial" pitchFamily="34" charset="0"/>
              </a:defRPr>
            </a:lvl4pPr>
            <a:lvl5pPr marL="2057400" indent="-228600" defTabSz="1135063">
              <a:defRPr sz="1600">
                <a:solidFill>
                  <a:schemeClr val="tx1"/>
                </a:solidFill>
                <a:latin typeface="Arial" pitchFamily="34" charset="0"/>
              </a:defRPr>
            </a:lvl5pPr>
            <a:lvl6pPr marL="25146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6pPr>
            <a:lvl7pPr marL="29718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7pPr>
            <a:lvl8pPr marL="34290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8pPr>
            <a:lvl9pPr marL="3886200" indent="-228600" defTabSz="1135063" eaLnBrk="0" fontAlgn="base" hangingPunct="0">
              <a:spcBef>
                <a:spcPct val="0"/>
              </a:spcBef>
              <a:spcAft>
                <a:spcPct val="50000"/>
              </a:spcAft>
              <a:buClr>
                <a:schemeClr val="tx2"/>
              </a:buClr>
              <a:buFont typeface="Wingdings" pitchFamily="2" charset="2"/>
              <a:buChar char="§"/>
              <a:defRPr sz="1600">
                <a:solidFill>
                  <a:schemeClr val="tx1"/>
                </a:solidFill>
                <a:latin typeface="Arial" pitchFamily="34" charset="0"/>
              </a:defRPr>
            </a:lvl9pPr>
          </a:lstStyle>
          <a:p>
            <a:pPr algn="ctr" fontAlgn="base">
              <a:spcBef>
                <a:spcPct val="50000"/>
              </a:spcBef>
              <a:spcAft>
                <a:spcPct val="0"/>
              </a:spcAft>
              <a:buFont typeface="Wingdings" pitchFamily="2" charset="2"/>
              <a:buNone/>
            </a:pPr>
            <a:r>
              <a:rPr lang="en-US" sz="1200" dirty="0" smtClean="0">
                <a:solidFill>
                  <a:srgbClr val="887A69"/>
                </a:solidFill>
                <a:latin typeface="Doppio One Regular"/>
                <a:ea typeface="ＭＳ Ｐゴシック" pitchFamily="34" charset="-128"/>
                <a:cs typeface="Doppio One Regular"/>
              </a:rPr>
              <a:t>Behavioral Health</a:t>
            </a:r>
            <a:endParaRPr lang="en-US" sz="1200" dirty="0">
              <a:solidFill>
                <a:srgbClr val="887A69"/>
              </a:solidFill>
              <a:latin typeface="Doppio One Regular"/>
              <a:ea typeface="ＭＳ Ｐゴシック" pitchFamily="34" charset="-128"/>
              <a:cs typeface="Doppio One Regular"/>
            </a:endParaRPr>
          </a:p>
        </p:txBody>
      </p:sp>
      <p:pic>
        <p:nvPicPr>
          <p:cNvPr id="3" name="Picture 2" descr="Nurses.png"/>
          <p:cNvPicPr>
            <a:picLocks noChangeAspect="1"/>
          </p:cNvPicPr>
          <p:nvPr/>
        </p:nvPicPr>
        <p:blipFill>
          <a:blip r:embed="rId12" cstate="print">
            <a:alphaModFix amt="50000"/>
            <a:extLst>
              <a:ext uri="{28A0092B-C50C-407E-A947-70E740481C1C}">
                <a14:useLocalDpi xmlns:a14="http://schemas.microsoft.com/office/drawing/2010/main" val="0"/>
              </a:ext>
            </a:extLst>
          </a:blip>
          <a:stretch>
            <a:fillRect/>
          </a:stretch>
        </p:blipFill>
        <p:spPr>
          <a:xfrm>
            <a:off x="2286000" y="4876800"/>
            <a:ext cx="990600" cy="990600"/>
          </a:xfrm>
          <a:prstGeom prst="rect">
            <a:avLst/>
          </a:prstGeom>
        </p:spPr>
      </p:pic>
      <p:pic>
        <p:nvPicPr>
          <p:cNvPr id="4" name="Picture 3" descr="Doctor.png"/>
          <p:cNvPicPr>
            <a:picLocks noChangeAspect="1"/>
          </p:cNvPicPr>
          <p:nvPr/>
        </p:nvPicPr>
        <p:blipFill>
          <a:blip r:embed="rId13" cstate="print">
            <a:alphaModFix amt="50000"/>
            <a:extLst>
              <a:ext uri="{28A0092B-C50C-407E-A947-70E740481C1C}">
                <a14:useLocalDpi xmlns:a14="http://schemas.microsoft.com/office/drawing/2010/main" val="0"/>
              </a:ext>
            </a:extLst>
          </a:blip>
          <a:stretch>
            <a:fillRect/>
          </a:stretch>
        </p:blipFill>
        <p:spPr>
          <a:xfrm>
            <a:off x="457200" y="4495800"/>
            <a:ext cx="762000" cy="762000"/>
          </a:xfrm>
          <a:prstGeom prst="rect">
            <a:avLst/>
          </a:prstGeom>
        </p:spPr>
      </p:pic>
      <p:pic>
        <p:nvPicPr>
          <p:cNvPr id="5" name="Picture 4" descr="Doctors.png"/>
          <p:cNvPicPr>
            <a:picLocks noChangeAspect="1"/>
          </p:cNvPicPr>
          <p:nvPr/>
        </p:nvPicPr>
        <p:blipFill>
          <a:blip r:embed="rId14" cstate="print">
            <a:alphaModFix amt="50000"/>
            <a:extLst>
              <a:ext uri="{28A0092B-C50C-407E-A947-70E740481C1C}">
                <a14:useLocalDpi xmlns:a14="http://schemas.microsoft.com/office/drawing/2010/main" val="0"/>
              </a:ext>
            </a:extLst>
          </a:blip>
          <a:stretch>
            <a:fillRect/>
          </a:stretch>
        </p:blipFill>
        <p:spPr>
          <a:xfrm>
            <a:off x="2514600" y="1773283"/>
            <a:ext cx="787400" cy="787400"/>
          </a:xfrm>
          <a:prstGeom prst="rect">
            <a:avLst/>
          </a:prstGeom>
        </p:spPr>
      </p:pic>
      <p:pic>
        <p:nvPicPr>
          <p:cNvPr id="56" name="Picture 55" descr="MedicineBottles.png"/>
          <p:cNvPicPr>
            <a:picLocks noChangeAspect="1"/>
          </p:cNvPicPr>
          <p:nvPr/>
        </p:nvPicPr>
        <p:blipFill>
          <a:blip r:embed="rId15" cstate="print">
            <a:alphaModFix amt="50000"/>
            <a:extLst>
              <a:ext uri="{28A0092B-C50C-407E-A947-70E740481C1C}">
                <a14:useLocalDpi xmlns:a14="http://schemas.microsoft.com/office/drawing/2010/main" val="0"/>
              </a:ext>
            </a:extLst>
          </a:blip>
          <a:stretch>
            <a:fillRect/>
          </a:stretch>
        </p:blipFill>
        <p:spPr>
          <a:xfrm>
            <a:off x="3810000" y="5181600"/>
            <a:ext cx="533400" cy="533400"/>
          </a:xfrm>
          <a:prstGeom prst="rect">
            <a:avLst/>
          </a:prstGeom>
        </p:spPr>
      </p:pic>
      <p:pic>
        <p:nvPicPr>
          <p:cNvPr id="78" name="Picture 77" descr="Patient.png"/>
          <p:cNvPicPr>
            <a:picLocks noChangeAspect="1"/>
          </p:cNvPicPr>
          <p:nvPr/>
        </p:nvPicPr>
        <p:blipFill>
          <a:blip r:embed="rId16" cstate="print">
            <a:alphaModFix amt="50000"/>
            <a:extLst>
              <a:ext uri="{28A0092B-C50C-407E-A947-70E740481C1C}">
                <a14:useLocalDpi xmlns:a14="http://schemas.microsoft.com/office/drawing/2010/main" val="0"/>
              </a:ext>
            </a:extLst>
          </a:blip>
          <a:stretch>
            <a:fillRect/>
          </a:stretch>
        </p:blipFill>
        <p:spPr>
          <a:xfrm>
            <a:off x="4835388" y="1951083"/>
            <a:ext cx="379028" cy="1066800"/>
          </a:xfrm>
          <a:prstGeom prst="rect">
            <a:avLst/>
          </a:prstGeom>
        </p:spPr>
      </p:pic>
      <p:sp>
        <p:nvSpPr>
          <p:cNvPr id="79" name="Slide Number Placeholder 78"/>
          <p:cNvSpPr>
            <a:spLocks noGrp="1"/>
          </p:cNvSpPr>
          <p:nvPr>
            <p:ph type="sldNum" sz="quarter" idx="12"/>
          </p:nvPr>
        </p:nvSpPr>
        <p:spPr>
          <a:xfrm>
            <a:off x="6553200" y="6356350"/>
            <a:ext cx="2133600" cy="365125"/>
          </a:xfrm>
        </p:spPr>
        <p:txBody>
          <a:bodyPr/>
          <a:lstStyle/>
          <a:p>
            <a:fld id="{EF8F7283-5862-4E07-9120-07803376AE65}" type="slidenum">
              <a:rPr lang="en-US" smtClean="0">
                <a:solidFill>
                  <a:prstClr val="black">
                    <a:tint val="75000"/>
                  </a:prstClr>
                </a:solidFill>
              </a:rPr>
              <a:pPr/>
              <a:t>14</a:t>
            </a:fld>
            <a:endParaRPr lang="en-US" dirty="0">
              <a:solidFill>
                <a:prstClr val="black">
                  <a:tint val="75000"/>
                </a:prstClr>
              </a:solidFill>
            </a:endParaRPr>
          </a:p>
        </p:txBody>
      </p:sp>
      <p:sp>
        <p:nvSpPr>
          <p:cNvPr id="80" name="Title 1"/>
          <p:cNvSpPr txBox="1">
            <a:spLocks/>
          </p:cNvSpPr>
          <p:nvPr/>
        </p:nvSpPr>
        <p:spPr>
          <a:xfrm>
            <a:off x="0" y="228600"/>
            <a:ext cx="9174028"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prstClr val="white">
                    <a:lumMod val="50000"/>
                  </a:prstClr>
                </a:solidFill>
                <a:latin typeface="Titillium WebLight"/>
                <a:cs typeface="Titillium WebLight"/>
              </a:rPr>
              <a:t>Medicaid’s Focus: </a:t>
            </a:r>
            <a:r>
              <a:rPr lang="en-US" sz="4200" dirty="0" smtClean="0">
                <a:solidFill>
                  <a:srgbClr val="D70036"/>
                </a:solidFill>
                <a:latin typeface="Titillium WebLight"/>
                <a:cs typeface="Titillium WebLight"/>
              </a:rPr>
              <a:t>Coordinated </a:t>
            </a:r>
            <a:r>
              <a:rPr lang="en-US" sz="4200" dirty="0" smtClean="0">
                <a:solidFill>
                  <a:srgbClr val="D70036"/>
                </a:solidFill>
                <a:latin typeface="Doppio One Regular"/>
                <a:cs typeface="Doppio One Regular"/>
              </a:rPr>
              <a:t>Care</a:t>
            </a:r>
            <a:endParaRPr lang="en-US" sz="4200" dirty="0">
              <a:solidFill>
                <a:srgbClr val="D70036"/>
              </a:solidFill>
              <a:latin typeface="Doppio One Regular"/>
              <a:cs typeface="Doppio One Regular"/>
            </a:endParaRPr>
          </a:p>
        </p:txBody>
      </p:sp>
    </p:spTree>
    <p:extLst>
      <p:ext uri="{BB962C8B-B14F-4D97-AF65-F5344CB8AC3E}">
        <p14:creationId xmlns:p14="http://schemas.microsoft.com/office/powerpoint/2010/main" val="23841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524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3810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887A69"/>
                </a:solidFill>
                <a:latin typeface="Doppio One Regular"/>
                <a:cs typeface="Doppio One Regular"/>
              </a:rPr>
              <a:t>With </a:t>
            </a:r>
            <a:r>
              <a:rPr lang="en-US" sz="4200" dirty="0">
                <a:solidFill>
                  <a:srgbClr val="887A69"/>
                </a:solidFill>
                <a:latin typeface="Doppio One Regular"/>
                <a:cs typeface="Doppio One Regular"/>
              </a:rPr>
              <a:t>R</a:t>
            </a:r>
            <a:r>
              <a:rPr lang="en-US" sz="4200" dirty="0" smtClean="0">
                <a:solidFill>
                  <a:srgbClr val="887A69"/>
                </a:solidFill>
                <a:latin typeface="Doppio One Regular"/>
                <a:cs typeface="Doppio One Regular"/>
              </a:rPr>
              <a:t>eform Comes </a:t>
            </a:r>
            <a:r>
              <a:rPr lang="en-US" sz="4200" dirty="0" smtClean="0">
                <a:solidFill>
                  <a:srgbClr val="D70036"/>
                </a:solidFill>
                <a:latin typeface="Doppio One Regular"/>
                <a:cs typeface="Doppio One Regular"/>
              </a:rPr>
              <a:t>Opportunity</a:t>
            </a:r>
            <a:endParaRPr lang="en-US" sz="4200" dirty="0">
              <a:solidFill>
                <a:srgbClr val="7F7F7F"/>
              </a:solidFill>
              <a:latin typeface="Doppio One Regular"/>
              <a:cs typeface="Doppio One Regular"/>
            </a:endParaRPr>
          </a:p>
        </p:txBody>
      </p:sp>
      <p:sp>
        <p:nvSpPr>
          <p:cNvPr id="5" name="TextBox 4"/>
          <p:cNvSpPr txBox="1"/>
          <p:nvPr/>
        </p:nvSpPr>
        <p:spPr>
          <a:xfrm>
            <a:off x="914400" y="1174552"/>
            <a:ext cx="7696200" cy="4616648"/>
          </a:xfrm>
          <a:prstGeom prst="rect">
            <a:avLst/>
          </a:prstGeom>
          <a:noFill/>
        </p:spPr>
        <p:txBody>
          <a:bodyPr wrap="square" rtlCol="0">
            <a:spAutoFit/>
          </a:bodyPr>
          <a:lstStyle/>
          <a:p>
            <a:pPr marL="256032" indent="-256032">
              <a:spcAft>
                <a:spcPts val="1200"/>
              </a:spcAft>
              <a:buClr>
                <a:srgbClr val="D70036"/>
              </a:buClr>
              <a:buFont typeface="Wingdings" charset="2"/>
              <a:buChar char="§"/>
            </a:pPr>
            <a:r>
              <a:rPr lang="en-US" sz="2400" dirty="0" smtClean="0">
                <a:solidFill>
                  <a:srgbClr val="887A69"/>
                </a:solidFill>
                <a:latin typeface="Titillium WebLight"/>
                <a:cs typeface="Titillium WebLight"/>
              </a:rPr>
              <a:t>Alabama, like other states, has an opportunity to increase the number of individuals eligible for health coverage through Medicaid up to 133 percent of the federal poverty level (approximately $</a:t>
            </a:r>
            <a:r>
              <a:rPr lang="en-US" sz="2400" dirty="0">
                <a:solidFill>
                  <a:srgbClr val="887A69"/>
                </a:solidFill>
                <a:latin typeface="Titillium WebLight"/>
                <a:cs typeface="Titillium WebLight"/>
              </a:rPr>
              <a:t>31,000 </a:t>
            </a:r>
            <a:r>
              <a:rPr lang="en-US" sz="2400" dirty="0" smtClean="0">
                <a:solidFill>
                  <a:srgbClr val="887A69"/>
                </a:solidFill>
                <a:latin typeface="Titillium WebLight"/>
                <a:cs typeface="Titillium WebLight"/>
              </a:rPr>
              <a:t>a year for a family of four).</a:t>
            </a:r>
          </a:p>
          <a:p>
            <a:pPr marL="256032" indent="-256032">
              <a:spcAft>
                <a:spcPts val="1200"/>
              </a:spcAft>
              <a:buClr>
                <a:srgbClr val="D70036"/>
              </a:buClr>
              <a:buFont typeface="Wingdings" charset="2"/>
              <a:buChar char="§"/>
            </a:pPr>
            <a:r>
              <a:rPr lang="en-US" sz="2400" dirty="0" smtClean="0">
                <a:solidFill>
                  <a:srgbClr val="887A69"/>
                </a:solidFill>
                <a:latin typeface="Titillium WebLight"/>
                <a:cs typeface="Titillium WebLight"/>
              </a:rPr>
              <a:t>This increase would only apply to adults and would not increase the benefits, just the individuals eligible.</a:t>
            </a:r>
          </a:p>
          <a:p>
            <a:pPr marL="256032" indent="-256032">
              <a:spcAft>
                <a:spcPts val="1200"/>
              </a:spcAft>
              <a:buClr>
                <a:srgbClr val="D70036"/>
              </a:buClr>
              <a:buFont typeface="Wingdings" charset="2"/>
              <a:buChar char="§"/>
            </a:pPr>
            <a:r>
              <a:rPr lang="en-US" sz="2400" dirty="0" smtClean="0">
                <a:solidFill>
                  <a:srgbClr val="887A69"/>
                </a:solidFill>
                <a:latin typeface="Titillium WebLight"/>
                <a:cs typeface="Titillium WebLight"/>
              </a:rPr>
              <a:t>The </a:t>
            </a:r>
            <a:r>
              <a:rPr lang="en-US" sz="2400" dirty="0">
                <a:solidFill>
                  <a:srgbClr val="887A69"/>
                </a:solidFill>
                <a:latin typeface="Titillium WebLight"/>
                <a:cs typeface="Titillium WebLight"/>
              </a:rPr>
              <a:t>federal government </a:t>
            </a:r>
            <a:r>
              <a:rPr lang="en-US" sz="2400" dirty="0" smtClean="0">
                <a:solidFill>
                  <a:srgbClr val="887A69"/>
                </a:solidFill>
                <a:latin typeface="Titillium WebLight"/>
                <a:cs typeface="Titillium WebLight"/>
              </a:rPr>
              <a:t>would </a:t>
            </a:r>
            <a:r>
              <a:rPr lang="en-US" sz="2400" dirty="0">
                <a:solidFill>
                  <a:srgbClr val="887A69"/>
                </a:solidFill>
                <a:latin typeface="Titillium WebLight"/>
                <a:cs typeface="Titillium WebLight"/>
              </a:rPr>
              <a:t>cover 100 percent of the </a:t>
            </a:r>
            <a:r>
              <a:rPr lang="en-US" sz="2400" dirty="0" smtClean="0">
                <a:solidFill>
                  <a:srgbClr val="887A69"/>
                </a:solidFill>
                <a:latin typeface="Titillium WebLight"/>
                <a:cs typeface="Titillium WebLight"/>
              </a:rPr>
              <a:t>costs for </a:t>
            </a:r>
            <a:r>
              <a:rPr lang="en-US" sz="2400" dirty="0">
                <a:solidFill>
                  <a:srgbClr val="887A69"/>
                </a:solidFill>
                <a:latin typeface="Titillium WebLight"/>
                <a:cs typeface="Titillium WebLight"/>
              </a:rPr>
              <a:t>the first three </a:t>
            </a:r>
            <a:r>
              <a:rPr lang="en-US" sz="2400" dirty="0" smtClean="0">
                <a:solidFill>
                  <a:srgbClr val="887A69"/>
                </a:solidFill>
                <a:latin typeface="Titillium WebLight"/>
                <a:cs typeface="Titillium WebLight"/>
              </a:rPr>
              <a:t>years, and the </a:t>
            </a:r>
            <a:r>
              <a:rPr lang="en-US" sz="2400" dirty="0">
                <a:solidFill>
                  <a:srgbClr val="887A69"/>
                </a:solidFill>
                <a:latin typeface="Titillium WebLight"/>
                <a:cs typeface="Titillium WebLight"/>
              </a:rPr>
              <a:t>most the state </a:t>
            </a:r>
            <a:r>
              <a:rPr lang="en-US" sz="2400" dirty="0" smtClean="0">
                <a:solidFill>
                  <a:srgbClr val="887A69"/>
                </a:solidFill>
                <a:latin typeface="Titillium WebLight"/>
                <a:cs typeface="Titillium WebLight"/>
              </a:rPr>
              <a:t>would </a:t>
            </a:r>
            <a:r>
              <a:rPr lang="en-US" sz="2400" dirty="0">
                <a:solidFill>
                  <a:srgbClr val="887A69"/>
                </a:solidFill>
                <a:latin typeface="Titillium WebLight"/>
                <a:cs typeface="Titillium WebLight"/>
              </a:rPr>
              <a:t>ever pay is 10 percent of the expansion cost starting in 2020.</a:t>
            </a: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56062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090613"/>
            <a:ext cx="8029575" cy="467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3810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D70036"/>
                </a:solidFill>
                <a:latin typeface="Doppio One Regular"/>
                <a:cs typeface="Doppio One Regular"/>
              </a:rPr>
              <a:t>State-Based </a:t>
            </a:r>
            <a:r>
              <a:rPr lang="en-US" sz="4200" dirty="0" smtClean="0">
                <a:solidFill>
                  <a:prstClr val="white">
                    <a:lumMod val="50000"/>
                  </a:prstClr>
                </a:solidFill>
                <a:latin typeface="Titillium WebLight"/>
                <a:cs typeface="Titillium WebLight"/>
              </a:rPr>
              <a:t>Solutions</a:t>
            </a:r>
            <a:endParaRPr lang="en-US" sz="4200" dirty="0">
              <a:solidFill>
                <a:srgbClr val="7F7F7F"/>
              </a:solidFill>
              <a:latin typeface="Titillium WebLight"/>
              <a:cs typeface="Titillium WebLight"/>
            </a:endParaRP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16</a:t>
            </a:fld>
            <a:endParaRPr lang="en-US" dirty="0">
              <a:solidFill>
                <a:prstClr val="black">
                  <a:tint val="75000"/>
                </a:prstClr>
              </a:solidFill>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33499"/>
            <a:ext cx="7545387" cy="4386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53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dirty="0" smtClean="0">
                <a:solidFill>
                  <a:schemeClr val="bg1">
                    <a:lumMod val="50000"/>
                  </a:schemeClr>
                </a:solidFill>
                <a:latin typeface="Doppio One Regular"/>
                <a:cs typeface="Doppio One Regular"/>
              </a:rPr>
              <a:t>An</a:t>
            </a:r>
            <a:r>
              <a:rPr lang="en-US" sz="3400" dirty="0" smtClean="0">
                <a:solidFill>
                  <a:srgbClr val="887A69"/>
                </a:solidFill>
                <a:latin typeface="Doppio One Regular"/>
                <a:cs typeface="Doppio One Regular"/>
              </a:rPr>
              <a:t> </a:t>
            </a:r>
            <a:r>
              <a:rPr lang="en-US" sz="3400" dirty="0" smtClean="0">
                <a:solidFill>
                  <a:srgbClr val="C00000"/>
                </a:solidFill>
                <a:latin typeface="Doppio One Regular"/>
                <a:cs typeface="Doppio One Regular"/>
              </a:rPr>
              <a:t>Alabama-Driven Solution </a:t>
            </a:r>
            <a:r>
              <a:rPr lang="en-US" sz="3400" dirty="0" smtClean="0">
                <a:solidFill>
                  <a:schemeClr val="bg1">
                    <a:lumMod val="50000"/>
                  </a:schemeClr>
                </a:solidFill>
                <a:latin typeface="Doppio One Regular"/>
                <a:cs typeface="Doppio One Regular"/>
              </a:rPr>
              <a:t>would:</a:t>
            </a:r>
            <a:endParaRPr lang="en-US" sz="3400" dirty="0">
              <a:solidFill>
                <a:schemeClr val="bg1">
                  <a:lumMod val="50000"/>
                </a:schemeClr>
              </a:solidFill>
              <a:latin typeface="Doppio One Regular"/>
              <a:cs typeface="Doppio One Regular"/>
            </a:endParaRPr>
          </a:p>
        </p:txBody>
      </p:sp>
      <p:sp>
        <p:nvSpPr>
          <p:cNvPr id="5" name="TextBox 4"/>
          <p:cNvSpPr txBox="1"/>
          <p:nvPr/>
        </p:nvSpPr>
        <p:spPr>
          <a:xfrm>
            <a:off x="685800" y="1387019"/>
            <a:ext cx="8153400" cy="5078313"/>
          </a:xfrm>
          <a:prstGeom prst="rect">
            <a:avLst/>
          </a:prstGeom>
          <a:noFill/>
        </p:spPr>
        <p:txBody>
          <a:bodyPr wrap="square" rtlCol="0">
            <a:spAutoFit/>
          </a:bodyPr>
          <a:lstStyle/>
          <a:p>
            <a:pPr marL="800100" lvl="1" indent="-342900">
              <a:spcBef>
                <a:spcPts val="1800"/>
              </a:spcBef>
              <a:buClr>
                <a:srgbClr val="C00000"/>
              </a:buClr>
              <a:buFont typeface="Wingdings" panose="05000000000000000000" pitchFamily="2" charset="2"/>
              <a:buChar char="§"/>
            </a:pPr>
            <a:r>
              <a:rPr lang="en-US" sz="2400" dirty="0" smtClean="0">
                <a:solidFill>
                  <a:srgbClr val="887A69"/>
                </a:solidFill>
                <a:latin typeface="Titillium WebLight"/>
              </a:rPr>
              <a:t>Address </a:t>
            </a:r>
            <a:r>
              <a:rPr lang="en-US" sz="2400" dirty="0">
                <a:solidFill>
                  <a:srgbClr val="887A69"/>
                </a:solidFill>
                <a:latin typeface="Titillium WebLight"/>
              </a:rPr>
              <a:t>the state’s under and </a:t>
            </a:r>
            <a:r>
              <a:rPr lang="en-US" sz="2400" dirty="0" smtClean="0">
                <a:solidFill>
                  <a:srgbClr val="887A69"/>
                </a:solidFill>
                <a:latin typeface="Titillium WebLight"/>
              </a:rPr>
              <a:t>uninsured.</a:t>
            </a:r>
          </a:p>
          <a:p>
            <a:pPr marL="800100" lvl="1" indent="-342900">
              <a:spcBef>
                <a:spcPts val="1800"/>
              </a:spcBef>
              <a:buClr>
                <a:srgbClr val="C00000"/>
              </a:buClr>
              <a:buFont typeface="Wingdings" panose="05000000000000000000" pitchFamily="2" charset="2"/>
              <a:buChar char="§"/>
            </a:pPr>
            <a:r>
              <a:rPr lang="en-US" sz="2400" dirty="0" smtClean="0">
                <a:solidFill>
                  <a:srgbClr val="887A69"/>
                </a:solidFill>
                <a:latin typeface="Titillium WebLight"/>
              </a:rPr>
              <a:t>Keep Congress from spending our $12 billion in taxes on other things.</a:t>
            </a:r>
          </a:p>
          <a:p>
            <a:pPr marL="800100" lvl="1" indent="-342900">
              <a:spcBef>
                <a:spcPts val="1800"/>
              </a:spcBef>
              <a:buClr>
                <a:srgbClr val="C00000"/>
              </a:buClr>
              <a:buFont typeface="Wingdings" panose="05000000000000000000" pitchFamily="2" charset="2"/>
              <a:buChar char="§"/>
            </a:pPr>
            <a:r>
              <a:rPr lang="en-US" sz="2400" dirty="0">
                <a:solidFill>
                  <a:srgbClr val="887A69"/>
                </a:solidFill>
                <a:latin typeface="Titillium WebLight"/>
              </a:rPr>
              <a:t>M</a:t>
            </a:r>
            <a:r>
              <a:rPr lang="en-US" sz="2400" dirty="0" smtClean="0">
                <a:solidFill>
                  <a:srgbClr val="887A69"/>
                </a:solidFill>
                <a:latin typeface="Titillium WebLight"/>
              </a:rPr>
              <a:t>inimize </a:t>
            </a:r>
            <a:r>
              <a:rPr lang="en-US" sz="2400" dirty="0">
                <a:solidFill>
                  <a:srgbClr val="887A69"/>
                </a:solidFill>
                <a:latin typeface="Titillium WebLight"/>
              </a:rPr>
              <a:t>the detrimental effects—taxes, fees, reduced hospital and physician payments—of the Affordable Care Act on Alabama</a:t>
            </a:r>
            <a:r>
              <a:rPr lang="en-US" sz="2400" dirty="0" smtClean="0">
                <a:solidFill>
                  <a:srgbClr val="887A69"/>
                </a:solidFill>
                <a:latin typeface="Titillium WebLight"/>
              </a:rPr>
              <a:t>.</a:t>
            </a:r>
          </a:p>
          <a:p>
            <a:pPr marL="800100" lvl="1" indent="-342900">
              <a:spcBef>
                <a:spcPts val="1800"/>
              </a:spcBef>
              <a:buClr>
                <a:srgbClr val="C00000"/>
              </a:buClr>
              <a:buFont typeface="Wingdings" panose="05000000000000000000" pitchFamily="2" charset="2"/>
              <a:buChar char="§"/>
            </a:pPr>
            <a:r>
              <a:rPr lang="en-US" sz="2400" dirty="0">
                <a:solidFill>
                  <a:srgbClr val="887A69"/>
                </a:solidFill>
                <a:latin typeface="Titillium WebLight"/>
              </a:rPr>
              <a:t>A</a:t>
            </a:r>
            <a:r>
              <a:rPr lang="en-US" sz="2400" dirty="0" smtClean="0">
                <a:solidFill>
                  <a:srgbClr val="887A69"/>
                </a:solidFill>
                <a:latin typeface="Titillium WebLight"/>
              </a:rPr>
              <a:t>llow the state to design a solution based on free market principals that protects the doctor/patient  relationship while utilizing the federal funds available. </a:t>
            </a:r>
            <a:endParaRPr lang="en-US" sz="2400" dirty="0">
              <a:solidFill>
                <a:srgbClr val="887A69"/>
              </a:solidFill>
              <a:latin typeface="Titillium WebLight"/>
            </a:endParaRPr>
          </a:p>
          <a:p>
            <a:pPr marL="342900" indent="-342900">
              <a:spcBef>
                <a:spcPts val="1800"/>
              </a:spcBef>
              <a:buClr>
                <a:srgbClr val="C00000"/>
              </a:buClr>
              <a:buFont typeface="Wingdings" panose="05000000000000000000" pitchFamily="2" charset="2"/>
              <a:buChar char="§"/>
            </a:pPr>
            <a:endParaRPr lang="en-US" sz="2400" dirty="0" smtClean="0">
              <a:solidFill>
                <a:srgbClr val="EEECE1">
                  <a:lumMod val="25000"/>
                </a:srgbClr>
              </a:solidFill>
              <a:latin typeface="Titillium WebLight"/>
            </a:endParaRP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200049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prstClr val="white">
                    <a:lumMod val="50000"/>
                  </a:prstClr>
                </a:solidFill>
                <a:latin typeface="Titillium WebLight"/>
                <a:cs typeface="Titillium WebLight"/>
              </a:rPr>
              <a:t>Tremendous </a:t>
            </a:r>
            <a:r>
              <a:rPr lang="en-US" sz="4200" dirty="0" smtClean="0">
                <a:solidFill>
                  <a:srgbClr val="D70036"/>
                </a:solidFill>
                <a:latin typeface="Doppio One Regular"/>
                <a:cs typeface="Doppio One Regular"/>
              </a:rPr>
              <a:t>Economic Potential</a:t>
            </a:r>
            <a:endParaRPr lang="en-US" sz="4200" dirty="0">
              <a:solidFill>
                <a:srgbClr val="7F7F7F"/>
              </a:solidFill>
              <a:latin typeface="Doppio One Regular"/>
              <a:cs typeface="Doppio One Regular"/>
            </a:endParaRPr>
          </a:p>
        </p:txBody>
      </p:sp>
      <p:sp>
        <p:nvSpPr>
          <p:cNvPr id="5" name="TextBox 4"/>
          <p:cNvSpPr txBox="1"/>
          <p:nvPr/>
        </p:nvSpPr>
        <p:spPr>
          <a:xfrm>
            <a:off x="838200" y="1524000"/>
            <a:ext cx="8001000" cy="6157070"/>
          </a:xfrm>
          <a:prstGeom prst="rect">
            <a:avLst/>
          </a:prstGeom>
          <a:noFill/>
        </p:spPr>
        <p:txBody>
          <a:bodyPr wrap="square" rtlCol="0">
            <a:spAutoFit/>
          </a:bodyPr>
          <a:lstStyle/>
          <a:p>
            <a:pPr marL="256032" indent="-256032">
              <a:lnSpc>
                <a:spcPct val="90000"/>
              </a:lnSpc>
              <a:spcAft>
                <a:spcPts val="1200"/>
              </a:spcAft>
              <a:buClr>
                <a:srgbClr val="D70036"/>
              </a:buClr>
              <a:buFont typeface="Wingdings" charset="2"/>
              <a:buChar char="§"/>
            </a:pPr>
            <a:r>
              <a:rPr lang="en-US" sz="2300" dirty="0">
                <a:solidFill>
                  <a:srgbClr val="887A69"/>
                </a:solidFill>
                <a:latin typeface="Titillium WebLight"/>
                <a:cs typeface="Titillium WebLight"/>
              </a:rPr>
              <a:t>The University of Alabama’s Center for Business and Economic Research estimated the overall increase in business activity by </a:t>
            </a:r>
            <a:r>
              <a:rPr lang="en-US" sz="2300" dirty="0" smtClean="0">
                <a:solidFill>
                  <a:srgbClr val="887A69"/>
                </a:solidFill>
                <a:latin typeface="Titillium WebLight"/>
                <a:cs typeface="Titillium WebLight"/>
              </a:rPr>
              <a:t>$28 </a:t>
            </a:r>
            <a:r>
              <a:rPr lang="en-US" sz="2300" dirty="0">
                <a:solidFill>
                  <a:srgbClr val="887A69"/>
                </a:solidFill>
                <a:latin typeface="Titillium WebLight"/>
                <a:cs typeface="Titillium WebLight"/>
              </a:rPr>
              <a:t>billion, which includes:</a:t>
            </a:r>
          </a:p>
          <a:p>
            <a:pPr marL="1170432" lvl="3" indent="-256032">
              <a:lnSpc>
                <a:spcPct val="90000"/>
              </a:lnSpc>
              <a:spcAft>
                <a:spcPts val="1200"/>
              </a:spcAft>
              <a:buClr>
                <a:srgbClr val="D70036"/>
              </a:buClr>
              <a:buFont typeface="Wingdings" charset="2"/>
              <a:buChar char="§"/>
            </a:pPr>
            <a:r>
              <a:rPr lang="en-US" sz="2300" dirty="0">
                <a:solidFill>
                  <a:srgbClr val="887A69"/>
                </a:solidFill>
                <a:latin typeface="Titillium WebLight"/>
                <a:cs typeface="Titillium WebLight"/>
              </a:rPr>
              <a:t>$</a:t>
            </a:r>
            <a:r>
              <a:rPr lang="en-US" sz="2300" dirty="0" smtClean="0">
                <a:solidFill>
                  <a:srgbClr val="887A69"/>
                </a:solidFill>
                <a:latin typeface="Titillium WebLight"/>
                <a:cs typeface="Titillium WebLight"/>
              </a:rPr>
              <a:t>17 </a:t>
            </a:r>
            <a:r>
              <a:rPr lang="en-US" sz="2300" dirty="0">
                <a:solidFill>
                  <a:srgbClr val="887A69"/>
                </a:solidFill>
                <a:latin typeface="Titillium WebLight"/>
                <a:cs typeface="Titillium WebLight"/>
              </a:rPr>
              <a:t>billion impact to state’s Gross Domestic Product</a:t>
            </a:r>
          </a:p>
          <a:p>
            <a:pPr marL="1170432" lvl="3" indent="-256032">
              <a:lnSpc>
                <a:spcPct val="90000"/>
              </a:lnSpc>
              <a:spcAft>
                <a:spcPts val="1200"/>
              </a:spcAft>
              <a:buClr>
                <a:srgbClr val="D70036"/>
              </a:buClr>
              <a:buFont typeface="Wingdings" charset="2"/>
              <a:buChar char="§"/>
            </a:pPr>
            <a:r>
              <a:rPr lang="en-US" sz="2300" dirty="0" smtClean="0">
                <a:solidFill>
                  <a:srgbClr val="887A69"/>
                </a:solidFill>
                <a:latin typeface="Titillium WebLight"/>
                <a:cs typeface="Titillium WebLight"/>
              </a:rPr>
              <a:t>$10 </a:t>
            </a:r>
            <a:r>
              <a:rPr lang="en-US" sz="2300" dirty="0">
                <a:solidFill>
                  <a:srgbClr val="887A69"/>
                </a:solidFill>
                <a:latin typeface="Titillium WebLight"/>
                <a:cs typeface="Titillium WebLight"/>
              </a:rPr>
              <a:t>billion in worker earnings </a:t>
            </a:r>
          </a:p>
          <a:p>
            <a:pPr marL="256032" indent="-256032">
              <a:lnSpc>
                <a:spcPct val="90000"/>
              </a:lnSpc>
              <a:spcAft>
                <a:spcPts val="1200"/>
              </a:spcAft>
              <a:buClr>
                <a:srgbClr val="D70036"/>
              </a:buClr>
              <a:buFont typeface="Wingdings" charset="2"/>
              <a:buChar char="§"/>
            </a:pPr>
            <a:r>
              <a:rPr lang="en-US" sz="2300" dirty="0">
                <a:solidFill>
                  <a:srgbClr val="887A69"/>
                </a:solidFill>
                <a:latin typeface="Titillium WebLight"/>
                <a:cs typeface="Titillium WebLight"/>
              </a:rPr>
              <a:t>UAB researchers found that the additional taxes and economic benefits would more than cover the state’s cost of the </a:t>
            </a:r>
            <a:r>
              <a:rPr lang="en-US" sz="2300" dirty="0" smtClean="0">
                <a:solidFill>
                  <a:srgbClr val="887A69"/>
                </a:solidFill>
                <a:latin typeface="Titillium WebLight"/>
                <a:cs typeface="Titillium WebLight"/>
              </a:rPr>
              <a:t>expansion… </a:t>
            </a:r>
            <a:r>
              <a:rPr lang="en-US" sz="2300" dirty="0">
                <a:solidFill>
                  <a:srgbClr val="887A69"/>
                </a:solidFill>
                <a:latin typeface="Titillium WebLight"/>
                <a:cs typeface="Titillium WebLight"/>
              </a:rPr>
              <a:t>about $700 million over six years.</a:t>
            </a:r>
          </a:p>
          <a:p>
            <a:pPr marL="256032" indent="-256032">
              <a:lnSpc>
                <a:spcPct val="90000"/>
              </a:lnSpc>
              <a:spcAft>
                <a:spcPts val="1200"/>
              </a:spcAft>
              <a:buClr>
                <a:srgbClr val="D70036"/>
              </a:buClr>
              <a:buFont typeface="Wingdings" charset="2"/>
              <a:buChar char="§"/>
            </a:pPr>
            <a:r>
              <a:rPr lang="en-US" sz="2300" dirty="0">
                <a:solidFill>
                  <a:srgbClr val="887A69"/>
                </a:solidFill>
                <a:latin typeface="Titillium WebLight"/>
                <a:cs typeface="Titillium WebLight"/>
              </a:rPr>
              <a:t>According to UAB study, the state would actually net about $900 million over six years.</a:t>
            </a:r>
          </a:p>
          <a:p>
            <a:pPr marL="256032" indent="-256032">
              <a:lnSpc>
                <a:spcPct val="90000"/>
              </a:lnSpc>
              <a:spcAft>
                <a:spcPts val="1200"/>
              </a:spcAft>
              <a:buClr>
                <a:srgbClr val="D70036"/>
              </a:buClr>
              <a:buFont typeface="Wingdings" charset="2"/>
              <a:buChar char="§"/>
            </a:pPr>
            <a:endParaRPr lang="en-US" sz="2400" dirty="0">
              <a:solidFill>
                <a:srgbClr val="887A69"/>
              </a:solidFill>
              <a:latin typeface="Titillium WebLight"/>
              <a:cs typeface="Titillium WebLight"/>
            </a:endParaRPr>
          </a:p>
          <a:p>
            <a:pPr marL="256032" indent="-256032">
              <a:lnSpc>
                <a:spcPct val="90000"/>
              </a:lnSpc>
              <a:spcAft>
                <a:spcPts val="1200"/>
              </a:spcAft>
              <a:buClr>
                <a:srgbClr val="D70036"/>
              </a:buClr>
              <a:buFont typeface="Wingdings" charset="2"/>
              <a:buChar char="§"/>
            </a:pPr>
            <a:endParaRPr lang="en-US" sz="2400" dirty="0">
              <a:solidFill>
                <a:srgbClr val="887A69"/>
              </a:solidFill>
              <a:latin typeface="Titillium WebLight"/>
              <a:cs typeface="Titillium WebLight"/>
            </a:endParaRPr>
          </a:p>
          <a:p>
            <a:pPr marL="256032" indent="-256032">
              <a:lnSpc>
                <a:spcPct val="90000"/>
              </a:lnSpc>
              <a:spcAft>
                <a:spcPts val="1200"/>
              </a:spcAft>
              <a:buClr>
                <a:srgbClr val="D70036"/>
              </a:buClr>
              <a:buFont typeface="Wingdings" charset="2"/>
              <a:buChar char="§"/>
            </a:pPr>
            <a:endParaRPr lang="en-US" sz="2400" dirty="0">
              <a:solidFill>
                <a:srgbClr val="887A69"/>
              </a:solidFill>
              <a:latin typeface="Titillium WebLight"/>
              <a:cs typeface="Titillium WebLight"/>
            </a:endParaRPr>
          </a:p>
          <a:p>
            <a:pPr marL="256032" indent="-256032">
              <a:lnSpc>
                <a:spcPct val="90000"/>
              </a:lnSpc>
              <a:spcAft>
                <a:spcPts val="1200"/>
              </a:spcAft>
              <a:buClr>
                <a:srgbClr val="D70036"/>
              </a:buClr>
              <a:buFont typeface="Wingdings" charset="2"/>
              <a:buChar char="§"/>
            </a:pPr>
            <a:endParaRPr lang="en-US" sz="2400" dirty="0">
              <a:solidFill>
                <a:srgbClr val="887A69"/>
              </a:solidFill>
              <a:latin typeface="Titillium WebLight"/>
              <a:cs typeface="Titillium WebLight"/>
            </a:endParaRP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293115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1524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spc="-180" dirty="0" smtClean="0">
                <a:solidFill>
                  <a:prstClr val="white">
                    <a:lumMod val="50000"/>
                  </a:prstClr>
                </a:solidFill>
                <a:latin typeface="Titillium WebLight"/>
                <a:cs typeface="Titillium WebLight"/>
              </a:rPr>
              <a:t>Covering </a:t>
            </a:r>
            <a:r>
              <a:rPr lang="en-US" sz="4200" spc="-180" dirty="0" smtClean="0">
                <a:solidFill>
                  <a:srgbClr val="D70036"/>
                </a:solidFill>
                <a:latin typeface="Doppio One Regular"/>
                <a:cs typeface="Doppio One Regular"/>
              </a:rPr>
              <a:t>Hardworking Alabamians</a:t>
            </a:r>
            <a:endParaRPr lang="en-US" sz="4200" spc="-180" dirty="0">
              <a:solidFill>
                <a:srgbClr val="7F7F7F"/>
              </a:solidFill>
              <a:latin typeface="Doppio One Regular"/>
              <a:cs typeface="Doppio One Regular"/>
            </a:endParaRPr>
          </a:p>
        </p:txBody>
      </p:sp>
      <p:graphicFrame>
        <p:nvGraphicFramePr>
          <p:cNvPr id="4" name="Table 3"/>
          <p:cNvGraphicFramePr>
            <a:graphicFrameLocks noGrp="1"/>
          </p:cNvGraphicFramePr>
          <p:nvPr>
            <p:extLst>
              <p:ext uri="{D42A27DB-BD31-4B8C-83A1-F6EECF244321}">
                <p14:modId xmlns:p14="http://schemas.microsoft.com/office/powerpoint/2010/main" val="238476192"/>
              </p:ext>
            </p:extLst>
          </p:nvPr>
        </p:nvGraphicFramePr>
        <p:xfrm>
          <a:off x="1143000" y="1630680"/>
          <a:ext cx="6934200" cy="3855720"/>
        </p:xfrm>
        <a:graphic>
          <a:graphicData uri="http://schemas.openxmlformats.org/drawingml/2006/table">
            <a:tbl>
              <a:tblPr firstRow="1" bandRow="1">
                <a:tableStyleId>{5C22544A-7EE6-4342-B048-85BDC9FD1C3A}</a:tableStyleId>
              </a:tblPr>
              <a:tblGrid>
                <a:gridCol w="4724400"/>
                <a:gridCol w="2209800"/>
              </a:tblGrid>
              <a:tr h="340360">
                <a:tc>
                  <a:txBody>
                    <a:bodyPr/>
                    <a:lstStyle/>
                    <a:p>
                      <a:endParaRPr lang="en-US" sz="1700" b="0" i="0" dirty="0">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solidFill>
                      <a:srgbClr val="F7A800"/>
                    </a:solidFill>
                  </a:tcPr>
                </a:tc>
                <a:tc>
                  <a:txBody>
                    <a:bodyPr/>
                    <a:lstStyle/>
                    <a:p>
                      <a:pPr algn="ctr"/>
                      <a:r>
                        <a:rPr lang="en-US" sz="1700" b="0" i="0" dirty="0" smtClean="0">
                          <a:solidFill>
                            <a:srgbClr val="D70036"/>
                          </a:solidFill>
                          <a:latin typeface="Titillium WebLight"/>
                          <a:cs typeface="Titillium WebLight"/>
                        </a:rPr>
                        <a:t>Potentially Eligible</a:t>
                      </a:r>
                      <a:endParaRPr lang="en-US" sz="1700" b="0" i="0" dirty="0">
                        <a:solidFill>
                          <a:srgbClr val="D70036"/>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solidFill>
                      <a:srgbClr val="F7A800"/>
                    </a:solidFill>
                  </a:tcPr>
                </a:tc>
              </a:tr>
              <a:tr h="340360">
                <a:tc>
                  <a:txBody>
                    <a:bodyPr/>
                    <a:lstStyle/>
                    <a:p>
                      <a:r>
                        <a:rPr lang="en-US" sz="1700" dirty="0" smtClean="0">
                          <a:solidFill>
                            <a:srgbClr val="887A69"/>
                          </a:solidFill>
                          <a:latin typeface="Titillium WebLight"/>
                          <a:cs typeface="Titillium WebLight"/>
                        </a:rPr>
                        <a:t>Restaurants &amp; other food services </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dirty="0" smtClean="0">
                          <a:solidFill>
                            <a:srgbClr val="887A69"/>
                          </a:solidFill>
                          <a:latin typeface="Titillium WebLight"/>
                          <a:cs typeface="Titillium WebLight"/>
                        </a:rPr>
                        <a:t>25,060</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dirty="0" smtClean="0">
                          <a:solidFill>
                            <a:srgbClr val="887A69"/>
                          </a:solidFill>
                          <a:latin typeface="Titillium WebLight"/>
                          <a:cs typeface="Titillium WebLight"/>
                        </a:rPr>
                        <a:t>Construction</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marL="0" indent="0" algn="ctr">
                        <a:buNone/>
                      </a:pPr>
                      <a:r>
                        <a:rPr lang="en-US" sz="1700" dirty="0" smtClean="0">
                          <a:solidFill>
                            <a:srgbClr val="887A69"/>
                          </a:solidFill>
                          <a:latin typeface="Titillium WebLight"/>
                          <a:cs typeface="Titillium WebLight"/>
                        </a:rPr>
                        <a:t>23,350</a:t>
                      </a: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dirty="0" smtClean="0">
                          <a:solidFill>
                            <a:srgbClr val="887A69"/>
                          </a:solidFill>
                          <a:latin typeface="Titillium WebLight"/>
                          <a:cs typeface="Titillium WebLight"/>
                        </a:rPr>
                        <a:t>Landscaping services </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marL="0" indent="0" algn="ctr">
                        <a:buNone/>
                      </a:pPr>
                      <a:r>
                        <a:rPr lang="en-US" sz="1700" dirty="0" smtClean="0">
                          <a:solidFill>
                            <a:srgbClr val="887A69"/>
                          </a:solidFill>
                          <a:latin typeface="Titillium WebLight"/>
                          <a:cs typeface="Titillium WebLight"/>
                        </a:rPr>
                        <a:t> 6,350</a:t>
                      </a: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dirty="0" smtClean="0">
                          <a:solidFill>
                            <a:srgbClr val="887A69"/>
                          </a:solidFill>
                          <a:latin typeface="Titillium WebLight"/>
                          <a:cs typeface="Titillium WebLight"/>
                        </a:rPr>
                        <a:t>Household goods repair </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marL="0" indent="0" algn="ctr">
                        <a:buNone/>
                      </a:pPr>
                      <a:r>
                        <a:rPr lang="en-US" sz="1700" dirty="0" smtClean="0">
                          <a:solidFill>
                            <a:srgbClr val="887A69"/>
                          </a:solidFill>
                          <a:latin typeface="Titillium WebLight"/>
                          <a:cs typeface="Titillium WebLight"/>
                        </a:rPr>
                        <a:t>5,410</a:t>
                      </a: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dirty="0" smtClean="0">
                          <a:solidFill>
                            <a:srgbClr val="887A69"/>
                          </a:solidFill>
                          <a:latin typeface="Titillium WebLight"/>
                          <a:cs typeface="Titillium WebLight"/>
                        </a:rPr>
                        <a:t>Drug &amp; chemical wholesalers	</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marL="0" indent="0" algn="ctr">
                        <a:buNone/>
                      </a:pPr>
                      <a:r>
                        <a:rPr lang="en-US" sz="1700" dirty="0" smtClean="0">
                          <a:solidFill>
                            <a:srgbClr val="887A69"/>
                          </a:solidFill>
                          <a:latin typeface="Titillium WebLight"/>
                          <a:cs typeface="Titillium WebLight"/>
                        </a:rPr>
                        <a:t>4,880</a:t>
                      </a: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dirty="0" smtClean="0">
                          <a:solidFill>
                            <a:srgbClr val="887A69"/>
                          </a:solidFill>
                          <a:latin typeface="Titillium WebLight"/>
                          <a:cs typeface="Titillium WebLight"/>
                        </a:rPr>
                        <a:t>Building support services </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marL="0" indent="0" algn="ctr">
                        <a:buNone/>
                      </a:pPr>
                      <a:r>
                        <a:rPr lang="en-US" sz="1700" dirty="0" smtClean="0">
                          <a:solidFill>
                            <a:srgbClr val="887A69"/>
                          </a:solidFill>
                          <a:latin typeface="Titillium WebLight"/>
                          <a:cs typeface="Titillium WebLight"/>
                        </a:rPr>
                        <a:t>4,750</a:t>
                      </a: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dirty="0" smtClean="0">
                          <a:solidFill>
                            <a:srgbClr val="887A69"/>
                          </a:solidFill>
                          <a:latin typeface="Titillium WebLight"/>
                          <a:cs typeface="Titillium WebLight"/>
                        </a:rPr>
                        <a:t>Automotive repair </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dirty="0" smtClean="0">
                          <a:solidFill>
                            <a:srgbClr val="887A69"/>
                          </a:solidFill>
                          <a:latin typeface="Titillium WebLight"/>
                          <a:cs typeface="Titillium WebLight"/>
                        </a:rPr>
                        <a:t>4,440 </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dirty="0" smtClean="0">
                          <a:solidFill>
                            <a:srgbClr val="887A69"/>
                          </a:solidFill>
                          <a:latin typeface="Titillium WebLight"/>
                          <a:cs typeface="Titillium WebLight"/>
                        </a:rPr>
                        <a:t>Auto &amp; related manufacturing </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marL="0" indent="0" algn="ctr">
                        <a:buNone/>
                      </a:pPr>
                      <a:r>
                        <a:rPr lang="en-US" sz="1700" dirty="0" smtClean="0">
                          <a:solidFill>
                            <a:srgbClr val="887A69"/>
                          </a:solidFill>
                          <a:latin typeface="Titillium WebLight"/>
                          <a:cs typeface="Titillium WebLight"/>
                        </a:rPr>
                        <a:t>3,660</a:t>
                      </a: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dirty="0" smtClean="0">
                          <a:solidFill>
                            <a:srgbClr val="887A69"/>
                          </a:solidFill>
                          <a:latin typeface="Titillium WebLight"/>
                          <a:cs typeface="Titillium WebLight"/>
                        </a:rPr>
                        <a:t>Museums &amp; historical sites </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marL="0" indent="0" algn="ctr">
                        <a:buNone/>
                      </a:pPr>
                      <a:r>
                        <a:rPr lang="en-US" sz="1700" dirty="0" smtClean="0">
                          <a:solidFill>
                            <a:srgbClr val="887A69"/>
                          </a:solidFill>
                          <a:latin typeface="Titillium WebLight"/>
                          <a:cs typeface="Titillium WebLight"/>
                        </a:rPr>
                        <a:t>3,520</a:t>
                      </a: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340360">
                <a:tc>
                  <a:txBody>
                    <a:bodyPr/>
                    <a:lstStyle/>
                    <a:p>
                      <a:r>
                        <a:rPr lang="en-US" sz="1700" dirty="0" smtClean="0">
                          <a:solidFill>
                            <a:srgbClr val="887A69"/>
                          </a:solidFill>
                          <a:latin typeface="Titillium WebLight"/>
                          <a:cs typeface="Titillium WebLight"/>
                        </a:rPr>
                        <a:t>Film &amp; video industries</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marL="0" indent="0" algn="ctr">
                        <a:buNone/>
                      </a:pPr>
                      <a:r>
                        <a:rPr lang="en-US" sz="1700" dirty="0" smtClean="0">
                          <a:solidFill>
                            <a:srgbClr val="887A69"/>
                          </a:solidFill>
                          <a:latin typeface="Titillium WebLight"/>
                          <a:cs typeface="Titillium WebLight"/>
                        </a:rPr>
                        <a:t>3,450</a:t>
                      </a: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bl>
          </a:graphicData>
        </a:graphic>
      </p:graphicFrame>
      <p:sp>
        <p:nvSpPr>
          <p:cNvPr id="5" name="Slide Number Placeholder 4"/>
          <p:cNvSpPr>
            <a:spLocks noGrp="1"/>
          </p:cNvSpPr>
          <p:nvPr>
            <p:ph type="sldNum" sz="quarter" idx="12"/>
          </p:nvPr>
        </p:nvSpPr>
        <p:spPr/>
        <p:txBody>
          <a:bodyPr/>
          <a:lstStyle/>
          <a:p>
            <a:fld id="{EF8F7283-5862-4E07-9120-07803376AE65}"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211092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prstClr val="white">
                    <a:lumMod val="50000"/>
                  </a:prstClr>
                </a:solidFill>
                <a:latin typeface="Titillium WebLight"/>
                <a:cs typeface="Titillium WebLight"/>
              </a:rPr>
              <a:t>Keeping </a:t>
            </a:r>
            <a:r>
              <a:rPr lang="en-US" sz="4200" dirty="0" smtClean="0">
                <a:solidFill>
                  <a:srgbClr val="D70036"/>
                </a:solidFill>
                <a:latin typeface="Doppio One Regular"/>
                <a:cs typeface="Doppio One Regular"/>
              </a:rPr>
              <a:t>Alabama Healthy</a:t>
            </a:r>
            <a:endParaRPr lang="en-US" sz="4200" dirty="0">
              <a:solidFill>
                <a:srgbClr val="7F7F7F"/>
              </a:solidFill>
              <a:latin typeface="Doppio One Regular"/>
              <a:cs typeface="Doppio One Regular"/>
            </a:endParaRPr>
          </a:p>
        </p:txBody>
      </p:sp>
      <p:sp>
        <p:nvSpPr>
          <p:cNvPr id="5" name="TextBox 4"/>
          <p:cNvSpPr txBox="1"/>
          <p:nvPr/>
        </p:nvSpPr>
        <p:spPr>
          <a:xfrm>
            <a:off x="685800" y="1450062"/>
            <a:ext cx="8153400" cy="4493538"/>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n-US" sz="2300" dirty="0">
                <a:solidFill>
                  <a:srgbClr val="887A69"/>
                </a:solidFill>
                <a:latin typeface="Titillium WebLight"/>
              </a:rPr>
              <a:t>Alabama hospitals are proud to provide care to our communities 24 hours a day, </a:t>
            </a:r>
            <a:r>
              <a:rPr lang="en-US" sz="2300" dirty="0" smtClean="0">
                <a:solidFill>
                  <a:srgbClr val="887A69"/>
                </a:solidFill>
                <a:latin typeface="Titillium WebLight"/>
              </a:rPr>
              <a:t>7 days </a:t>
            </a:r>
            <a:r>
              <a:rPr lang="en-US" sz="2300" dirty="0">
                <a:solidFill>
                  <a:srgbClr val="887A69"/>
                </a:solidFill>
                <a:latin typeface="Titillium WebLight"/>
              </a:rPr>
              <a:t>a week, 365 days </a:t>
            </a:r>
            <a:r>
              <a:rPr lang="en-US" sz="2300" dirty="0" smtClean="0">
                <a:solidFill>
                  <a:srgbClr val="887A69"/>
                </a:solidFill>
                <a:latin typeface="Titillium WebLight"/>
              </a:rPr>
              <a:t>     a </a:t>
            </a:r>
            <a:r>
              <a:rPr lang="en-US" sz="2300" dirty="0">
                <a:solidFill>
                  <a:srgbClr val="887A69"/>
                </a:solidFill>
                <a:latin typeface="Titillium WebLight"/>
              </a:rPr>
              <a:t>year.</a:t>
            </a:r>
          </a:p>
          <a:p>
            <a:pPr marL="342900" indent="-342900">
              <a:buClr>
                <a:srgbClr val="C00000"/>
              </a:buClr>
              <a:buFont typeface="Wingdings" panose="05000000000000000000" pitchFamily="2" charset="2"/>
              <a:buChar char="§"/>
            </a:pPr>
            <a:endParaRPr lang="en-US" sz="2300" dirty="0">
              <a:solidFill>
                <a:srgbClr val="887A69"/>
              </a:solidFill>
              <a:latin typeface="Titillium WebLight"/>
            </a:endParaRPr>
          </a:p>
          <a:p>
            <a:pPr marL="342900" indent="-342900">
              <a:buClr>
                <a:srgbClr val="C00000"/>
              </a:buClr>
              <a:buFont typeface="Wingdings" panose="05000000000000000000" pitchFamily="2" charset="2"/>
              <a:buChar char="§"/>
            </a:pPr>
            <a:r>
              <a:rPr lang="en-US" sz="2300" dirty="0">
                <a:solidFill>
                  <a:srgbClr val="887A69"/>
                </a:solidFill>
                <a:latin typeface="Titillium WebLight"/>
              </a:rPr>
              <a:t>Every year, we serve thousands of individuals and support other medical infrastructure, such as doctor’s offices, home health agencies … health services that are not often available in communities without a hospital</a:t>
            </a:r>
            <a:r>
              <a:rPr lang="en-US" sz="2300" dirty="0" smtClean="0">
                <a:solidFill>
                  <a:srgbClr val="887A69"/>
                </a:solidFill>
                <a:latin typeface="Titillium WebLight"/>
              </a:rPr>
              <a:t>. These services are provided regardless of the ability to pay.</a:t>
            </a:r>
            <a:endParaRPr lang="en-US" sz="2300" dirty="0">
              <a:solidFill>
                <a:srgbClr val="887A69"/>
              </a:solidFill>
              <a:latin typeface="Titillium WebLight"/>
            </a:endParaRPr>
          </a:p>
          <a:p>
            <a:pPr marL="342900" indent="-342900">
              <a:buClr>
                <a:srgbClr val="C00000"/>
              </a:buClr>
              <a:buFont typeface="Wingdings" panose="05000000000000000000" pitchFamily="2" charset="2"/>
              <a:buChar char="§"/>
            </a:pPr>
            <a:endParaRPr lang="en-US" sz="2300" dirty="0">
              <a:solidFill>
                <a:srgbClr val="887A69"/>
              </a:solidFill>
              <a:latin typeface="Titillium WebLight"/>
            </a:endParaRPr>
          </a:p>
          <a:p>
            <a:pPr marL="342900" indent="-342900">
              <a:buClr>
                <a:srgbClr val="C00000"/>
              </a:buClr>
              <a:buFont typeface="Wingdings" panose="05000000000000000000" pitchFamily="2" charset="2"/>
              <a:buChar char="§"/>
            </a:pPr>
            <a:r>
              <a:rPr lang="en-US" sz="2300" dirty="0">
                <a:solidFill>
                  <a:srgbClr val="887A69"/>
                </a:solidFill>
                <a:latin typeface="Titillium WebLight"/>
              </a:rPr>
              <a:t>This record of service is, and always will be, our most valuable contribution to the communities we </a:t>
            </a:r>
            <a:r>
              <a:rPr lang="en-US" sz="2300" dirty="0" smtClean="0">
                <a:solidFill>
                  <a:srgbClr val="887A69"/>
                </a:solidFill>
                <a:latin typeface="Titillium WebLight"/>
              </a:rPr>
              <a:t>serve.</a:t>
            </a:r>
            <a:endParaRPr lang="en-US" sz="2300" dirty="0">
              <a:solidFill>
                <a:srgbClr val="887A69"/>
              </a:solidFill>
              <a:latin typeface="Titillium WebLight"/>
            </a:endParaRPr>
          </a:p>
          <a:p>
            <a:pPr>
              <a:spcAft>
                <a:spcPts val="1200"/>
              </a:spcAft>
              <a:buClr>
                <a:srgbClr val="D70036"/>
              </a:buClr>
              <a:buSzPct val="100000"/>
            </a:pPr>
            <a:r>
              <a:rPr lang="en-US" sz="1000" dirty="0" smtClean="0">
                <a:solidFill>
                  <a:srgbClr val="EEECE1">
                    <a:lumMod val="25000"/>
                  </a:srgbClr>
                </a:solidFill>
                <a:latin typeface="Titillium WebLight"/>
                <a:cs typeface="Titillium WebLight"/>
              </a:rPr>
              <a:t> </a:t>
            </a:r>
            <a:endParaRPr lang="en-US" sz="1000" dirty="0">
              <a:solidFill>
                <a:srgbClr val="EEECE1">
                  <a:lumMod val="25000"/>
                </a:srgbClr>
              </a:solidFill>
              <a:latin typeface="Titillium WebLight"/>
              <a:cs typeface="Titillium WebLight"/>
            </a:endParaRP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21453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prstClr val="white">
                    <a:lumMod val="50000"/>
                  </a:prstClr>
                </a:solidFill>
                <a:latin typeface="Titillium WebLight"/>
                <a:cs typeface="Titillium WebLight"/>
              </a:rPr>
              <a:t>Potential for </a:t>
            </a:r>
            <a:r>
              <a:rPr lang="en-US" sz="4200" dirty="0" smtClean="0">
                <a:solidFill>
                  <a:srgbClr val="D70036"/>
                </a:solidFill>
                <a:latin typeface="Doppio One Regular"/>
                <a:cs typeface="Doppio One Regular"/>
              </a:rPr>
              <a:t>30,000 jobs!</a:t>
            </a:r>
            <a:endParaRPr lang="en-US" sz="4200" dirty="0">
              <a:solidFill>
                <a:srgbClr val="7F7F7F"/>
              </a:solidFill>
              <a:latin typeface="Doppio One Regular"/>
              <a:cs typeface="Doppio One Regular"/>
            </a:endParaRPr>
          </a:p>
        </p:txBody>
      </p:sp>
      <p:sp>
        <p:nvSpPr>
          <p:cNvPr id="5" name="TextBox 4"/>
          <p:cNvSpPr txBox="1"/>
          <p:nvPr/>
        </p:nvSpPr>
        <p:spPr>
          <a:xfrm>
            <a:off x="914400" y="1600200"/>
            <a:ext cx="7696200" cy="3077766"/>
          </a:xfrm>
          <a:prstGeom prst="rect">
            <a:avLst/>
          </a:prstGeom>
          <a:noFill/>
        </p:spPr>
        <p:txBody>
          <a:bodyPr wrap="square" rtlCol="0">
            <a:spAutoFit/>
          </a:bodyPr>
          <a:lstStyle/>
          <a:p>
            <a:pPr marL="256032" lvl="1" indent="-256032">
              <a:spcAft>
                <a:spcPts val="1200"/>
              </a:spcAft>
              <a:buClr>
                <a:srgbClr val="D70036"/>
              </a:buClr>
              <a:buFont typeface="Wingdings" charset="2"/>
              <a:buChar char="§"/>
            </a:pPr>
            <a:r>
              <a:rPr lang="en-US" sz="2400" dirty="0">
                <a:solidFill>
                  <a:srgbClr val="887A69"/>
                </a:solidFill>
                <a:latin typeface="Titillium WebSemiBold"/>
                <a:cs typeface="Titillium WebSemiBold"/>
              </a:rPr>
              <a:t>11,290</a:t>
            </a:r>
            <a:r>
              <a:rPr lang="en-US" sz="2400" dirty="0">
                <a:solidFill>
                  <a:srgbClr val="887A69"/>
                </a:solidFill>
                <a:latin typeface="Titillium WebLight"/>
                <a:cs typeface="Titillium WebLight"/>
              </a:rPr>
              <a:t> in health care/social assistance</a:t>
            </a:r>
          </a:p>
          <a:p>
            <a:pPr marL="256032" lvl="1" indent="-256032">
              <a:spcAft>
                <a:spcPts val="1200"/>
              </a:spcAft>
              <a:buClr>
                <a:srgbClr val="D70036"/>
              </a:buClr>
              <a:buFont typeface="Wingdings" charset="2"/>
              <a:buChar char="§"/>
            </a:pPr>
            <a:r>
              <a:rPr lang="en-US" sz="2400" dirty="0">
                <a:solidFill>
                  <a:srgbClr val="887A69"/>
                </a:solidFill>
                <a:latin typeface="Titillium WebSemiBold"/>
                <a:cs typeface="Titillium WebSemiBold"/>
              </a:rPr>
              <a:t>6,390</a:t>
            </a:r>
            <a:r>
              <a:rPr lang="en-US" sz="2400" dirty="0">
                <a:solidFill>
                  <a:srgbClr val="887A69"/>
                </a:solidFill>
                <a:latin typeface="Titillium WebLight"/>
                <a:cs typeface="Titillium WebLight"/>
              </a:rPr>
              <a:t> in retail trade</a:t>
            </a:r>
          </a:p>
          <a:p>
            <a:pPr marL="256032" lvl="1" indent="-256032">
              <a:spcAft>
                <a:spcPts val="1200"/>
              </a:spcAft>
              <a:buClr>
                <a:srgbClr val="D70036"/>
              </a:buClr>
              <a:buFont typeface="Wingdings" charset="2"/>
              <a:buChar char="§"/>
            </a:pPr>
            <a:r>
              <a:rPr lang="en-US" sz="2400" dirty="0" smtClean="0">
                <a:solidFill>
                  <a:srgbClr val="887A69"/>
                </a:solidFill>
                <a:latin typeface="Titillium WebSemiBold"/>
                <a:cs typeface="Titillium WebSemiBold"/>
              </a:rPr>
              <a:t>5,490</a:t>
            </a:r>
            <a:r>
              <a:rPr lang="en-US" sz="2400" dirty="0" smtClean="0">
                <a:solidFill>
                  <a:srgbClr val="887A69"/>
                </a:solidFill>
                <a:latin typeface="Titillium WebLight"/>
                <a:cs typeface="Titillium WebLight"/>
              </a:rPr>
              <a:t> </a:t>
            </a:r>
            <a:r>
              <a:rPr lang="en-US" sz="2400" dirty="0">
                <a:solidFill>
                  <a:srgbClr val="887A69"/>
                </a:solidFill>
                <a:latin typeface="Titillium WebLight"/>
                <a:cs typeface="Titillium WebLight"/>
              </a:rPr>
              <a:t>in professional, scientific and technical services</a:t>
            </a:r>
          </a:p>
          <a:p>
            <a:pPr marL="256032" lvl="1" indent="-256032">
              <a:spcAft>
                <a:spcPts val="1200"/>
              </a:spcAft>
              <a:buClr>
                <a:srgbClr val="D70036"/>
              </a:buClr>
              <a:buFont typeface="Wingdings" charset="2"/>
              <a:buChar char="§"/>
            </a:pPr>
            <a:r>
              <a:rPr lang="en-US" sz="2400" dirty="0" smtClean="0">
                <a:solidFill>
                  <a:srgbClr val="887A69"/>
                </a:solidFill>
                <a:latin typeface="Titillium WebSemiBold"/>
                <a:cs typeface="Titillium WebSemiBold"/>
              </a:rPr>
              <a:t>1,523</a:t>
            </a:r>
            <a:r>
              <a:rPr lang="en-US" sz="2400" dirty="0" smtClean="0">
                <a:solidFill>
                  <a:srgbClr val="887A69"/>
                </a:solidFill>
                <a:latin typeface="Titillium WebLight"/>
                <a:cs typeface="Titillium WebLight"/>
              </a:rPr>
              <a:t> </a:t>
            </a:r>
            <a:r>
              <a:rPr lang="en-US" sz="2400" dirty="0">
                <a:solidFill>
                  <a:srgbClr val="887A69"/>
                </a:solidFill>
                <a:latin typeface="Titillium WebLight"/>
                <a:cs typeface="Titillium WebLight"/>
              </a:rPr>
              <a:t>in administrative and support services</a:t>
            </a:r>
          </a:p>
          <a:p>
            <a:pPr marL="256032" lvl="1" indent="-256032">
              <a:spcAft>
                <a:spcPts val="1200"/>
              </a:spcAft>
              <a:buClr>
                <a:srgbClr val="D70036"/>
              </a:buClr>
              <a:buFont typeface="Wingdings" charset="2"/>
              <a:buChar char="§"/>
            </a:pPr>
            <a:r>
              <a:rPr lang="en-US" sz="2400" dirty="0" smtClean="0">
                <a:solidFill>
                  <a:srgbClr val="887A69"/>
                </a:solidFill>
                <a:latin typeface="Titillium WebSemiBold"/>
                <a:cs typeface="Titillium WebSemiBold"/>
              </a:rPr>
              <a:t>1,247</a:t>
            </a:r>
            <a:r>
              <a:rPr lang="en-US" sz="2400" dirty="0" smtClean="0">
                <a:solidFill>
                  <a:srgbClr val="887A69"/>
                </a:solidFill>
                <a:latin typeface="Titillium WebLight"/>
                <a:cs typeface="Titillium WebLight"/>
              </a:rPr>
              <a:t> </a:t>
            </a:r>
            <a:r>
              <a:rPr lang="en-US" sz="2400" dirty="0">
                <a:solidFill>
                  <a:srgbClr val="887A69"/>
                </a:solidFill>
                <a:latin typeface="Titillium WebLight"/>
                <a:cs typeface="Titillium WebLight"/>
              </a:rPr>
              <a:t>in accommodations and food services</a:t>
            </a:r>
          </a:p>
          <a:p>
            <a:pPr marL="256032" lvl="1" indent="-256032">
              <a:spcAft>
                <a:spcPts val="1200"/>
              </a:spcAft>
              <a:buClr>
                <a:srgbClr val="D70036"/>
              </a:buClr>
              <a:buFont typeface="Wingdings" charset="2"/>
              <a:buChar char="§"/>
            </a:pPr>
            <a:r>
              <a:rPr lang="en-US" sz="2400" dirty="0" smtClean="0">
                <a:solidFill>
                  <a:srgbClr val="887A69"/>
                </a:solidFill>
                <a:latin typeface="Titillium WebSemiBold"/>
                <a:cs typeface="Titillium WebSemiBold"/>
              </a:rPr>
              <a:t>1,095</a:t>
            </a:r>
            <a:r>
              <a:rPr lang="en-US" sz="2400" dirty="0" smtClean="0">
                <a:solidFill>
                  <a:srgbClr val="887A69"/>
                </a:solidFill>
                <a:latin typeface="Titillium WebLight"/>
                <a:cs typeface="Titillium WebLight"/>
              </a:rPr>
              <a:t> </a:t>
            </a:r>
            <a:r>
              <a:rPr lang="en-US" sz="2400" dirty="0">
                <a:solidFill>
                  <a:srgbClr val="887A69"/>
                </a:solidFill>
                <a:latin typeface="Titillium WebLight"/>
                <a:cs typeface="Titillium WebLight"/>
              </a:rPr>
              <a:t>in finance and </a:t>
            </a:r>
            <a:r>
              <a:rPr lang="en-US" sz="2400" dirty="0" smtClean="0">
                <a:solidFill>
                  <a:srgbClr val="887A69"/>
                </a:solidFill>
                <a:latin typeface="Titillium WebLight"/>
                <a:cs typeface="Titillium WebLight"/>
              </a:rPr>
              <a:t>insurance</a:t>
            </a:r>
            <a:endParaRPr lang="en-US" sz="2400" dirty="0">
              <a:solidFill>
                <a:srgbClr val="887A69"/>
              </a:solidFill>
              <a:latin typeface="Titillium WebLight"/>
              <a:cs typeface="Titillium WebLight"/>
            </a:endParaRP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407460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srgbClr val="D70036"/>
                </a:solidFill>
                <a:latin typeface="Doppio One Regular"/>
                <a:cs typeface="Doppio One Regular"/>
              </a:rPr>
              <a:t>Past Investments</a:t>
            </a:r>
            <a:r>
              <a:rPr lang="en-US" sz="4200" dirty="0" smtClean="0">
                <a:solidFill>
                  <a:srgbClr val="D70036"/>
                </a:solidFill>
                <a:latin typeface="Titillium WebLight"/>
                <a:cs typeface="Titillium WebLight"/>
              </a:rPr>
              <a:t> </a:t>
            </a:r>
            <a:r>
              <a:rPr lang="en-US" sz="4200" dirty="0" smtClean="0">
                <a:solidFill>
                  <a:prstClr val="white">
                    <a:lumMod val="50000"/>
                  </a:prstClr>
                </a:solidFill>
                <a:latin typeface="Titillium WebLight"/>
                <a:cs typeface="Titillium WebLight"/>
              </a:rPr>
              <a:t>in Job Creation</a:t>
            </a:r>
            <a:endParaRPr lang="en-US" sz="4200" dirty="0">
              <a:solidFill>
                <a:srgbClr val="7F7F7F"/>
              </a:solidFill>
              <a:latin typeface="Titillium WebLight"/>
              <a:cs typeface="Titillium WebLight"/>
            </a:endParaRPr>
          </a:p>
        </p:txBody>
      </p:sp>
      <p:sp>
        <p:nvSpPr>
          <p:cNvPr id="5" name="TextBox 4"/>
          <p:cNvSpPr txBox="1"/>
          <p:nvPr/>
        </p:nvSpPr>
        <p:spPr>
          <a:xfrm>
            <a:off x="914400" y="1600200"/>
            <a:ext cx="7696200" cy="3447098"/>
          </a:xfrm>
          <a:prstGeom prst="rect">
            <a:avLst/>
          </a:prstGeom>
          <a:noFill/>
        </p:spPr>
        <p:txBody>
          <a:bodyPr wrap="square" rtlCol="0">
            <a:spAutoFit/>
          </a:bodyPr>
          <a:lstStyle/>
          <a:p>
            <a:pPr marL="256032" indent="-256032">
              <a:spcAft>
                <a:spcPts val="1200"/>
              </a:spcAft>
              <a:buClr>
                <a:srgbClr val="D70036"/>
              </a:buClr>
              <a:buFont typeface="Wingdings" charset="2"/>
              <a:buChar char="§"/>
            </a:pPr>
            <a:r>
              <a:rPr lang="en-US" sz="2400" dirty="0" smtClean="0">
                <a:solidFill>
                  <a:srgbClr val="887A69"/>
                </a:solidFill>
                <a:latin typeface="Titillium WebLight"/>
                <a:cs typeface="Titillium WebLight"/>
              </a:rPr>
              <a:t>Mercedes: </a:t>
            </a:r>
            <a:r>
              <a:rPr lang="en-US" sz="2400" dirty="0" smtClean="0">
                <a:solidFill>
                  <a:srgbClr val="887A69"/>
                </a:solidFill>
                <a:latin typeface="Titillium WebSemiBold"/>
                <a:cs typeface="Titillium WebSemiBold"/>
              </a:rPr>
              <a:t>$</a:t>
            </a:r>
            <a:r>
              <a:rPr lang="en-US" sz="2400" dirty="0">
                <a:solidFill>
                  <a:srgbClr val="887A69"/>
                </a:solidFill>
                <a:latin typeface="Titillium WebSemiBold"/>
                <a:cs typeface="Titillium WebSemiBold"/>
              </a:rPr>
              <a:t>253 million for 1500 jobs</a:t>
            </a:r>
          </a:p>
          <a:p>
            <a:pPr marL="1170432" lvl="3" indent="-256032">
              <a:spcAft>
                <a:spcPts val="1200"/>
              </a:spcAft>
              <a:buClr>
                <a:srgbClr val="D70036"/>
              </a:buClr>
              <a:buFont typeface="Wingdings" charset="2"/>
              <a:buChar char="§"/>
            </a:pPr>
            <a:r>
              <a:rPr lang="en-US" sz="2400" dirty="0">
                <a:solidFill>
                  <a:srgbClr val="887A69"/>
                </a:solidFill>
                <a:latin typeface="Titillium WebLight"/>
                <a:cs typeface="Titillium WebLight"/>
              </a:rPr>
              <a:t>Cost of </a:t>
            </a:r>
            <a:r>
              <a:rPr lang="en-US" sz="2400" dirty="0" smtClean="0">
                <a:solidFill>
                  <a:srgbClr val="F7A800"/>
                </a:solidFill>
                <a:latin typeface="Doppio One Regular"/>
                <a:cs typeface="Doppio One Regular"/>
              </a:rPr>
              <a:t>$168,166 PER JOB</a:t>
            </a:r>
          </a:p>
          <a:p>
            <a:pPr marL="256032" indent="-256032">
              <a:spcAft>
                <a:spcPts val="1200"/>
              </a:spcAft>
              <a:buClr>
                <a:srgbClr val="D70036"/>
              </a:buClr>
              <a:buFont typeface="Wingdings" charset="2"/>
              <a:buChar char="§"/>
            </a:pPr>
            <a:r>
              <a:rPr lang="en-US" sz="2400" dirty="0" smtClean="0">
                <a:solidFill>
                  <a:srgbClr val="887A69"/>
                </a:solidFill>
                <a:latin typeface="Titillium WebLight"/>
                <a:cs typeface="Titillium WebLight"/>
              </a:rPr>
              <a:t>Hyundai: </a:t>
            </a:r>
            <a:r>
              <a:rPr lang="en-US" sz="2400" dirty="0" smtClean="0">
                <a:solidFill>
                  <a:srgbClr val="887A69"/>
                </a:solidFill>
                <a:latin typeface="Titillium WebSemiBold"/>
                <a:cs typeface="Titillium WebSemiBold"/>
              </a:rPr>
              <a:t>$</a:t>
            </a:r>
            <a:r>
              <a:rPr lang="en-US" sz="2400" dirty="0">
                <a:solidFill>
                  <a:srgbClr val="887A69"/>
                </a:solidFill>
                <a:latin typeface="Titillium WebSemiBold"/>
                <a:cs typeface="Titillium WebSemiBold"/>
              </a:rPr>
              <a:t>253 million for 2000 jobs</a:t>
            </a:r>
          </a:p>
          <a:p>
            <a:pPr marL="1170432" lvl="3" indent="-256032">
              <a:spcAft>
                <a:spcPts val="1200"/>
              </a:spcAft>
              <a:buClr>
                <a:srgbClr val="D70036"/>
              </a:buClr>
              <a:buFont typeface="Wingdings" charset="2"/>
              <a:buChar char="§"/>
            </a:pPr>
            <a:r>
              <a:rPr lang="en-US" sz="2400" dirty="0">
                <a:solidFill>
                  <a:srgbClr val="887A69"/>
                </a:solidFill>
                <a:latin typeface="Titillium WebLight"/>
                <a:cs typeface="Titillium WebLight"/>
              </a:rPr>
              <a:t>Cost of </a:t>
            </a:r>
            <a:r>
              <a:rPr lang="en-US" sz="2400" dirty="0" smtClean="0">
                <a:solidFill>
                  <a:srgbClr val="F7A800"/>
                </a:solidFill>
                <a:latin typeface="Doppio One Regular"/>
                <a:cs typeface="Doppio One Regular"/>
              </a:rPr>
              <a:t>$126,400 PER JOB</a:t>
            </a:r>
          </a:p>
          <a:p>
            <a:pPr marL="256032" indent="-256032">
              <a:spcAft>
                <a:spcPts val="1200"/>
              </a:spcAft>
              <a:buClr>
                <a:srgbClr val="D70036"/>
              </a:buClr>
              <a:buFont typeface="Wingdings" charset="2"/>
              <a:buChar char="§"/>
            </a:pPr>
            <a:r>
              <a:rPr lang="en-US" sz="2400" dirty="0" smtClean="0">
                <a:solidFill>
                  <a:srgbClr val="887A69"/>
                </a:solidFill>
                <a:latin typeface="Titillium WebLight"/>
                <a:cs typeface="Titillium WebLight"/>
              </a:rPr>
              <a:t>Medicaid </a:t>
            </a:r>
            <a:r>
              <a:rPr lang="en-US" sz="2400" dirty="0">
                <a:solidFill>
                  <a:srgbClr val="887A69"/>
                </a:solidFill>
                <a:latin typeface="Titillium WebLight"/>
                <a:cs typeface="Titillium WebLight"/>
              </a:rPr>
              <a:t>expansion would cost </a:t>
            </a:r>
            <a:r>
              <a:rPr lang="en-US" sz="2400" dirty="0">
                <a:solidFill>
                  <a:srgbClr val="887A69"/>
                </a:solidFill>
                <a:latin typeface="Titillium WebSemiBold"/>
                <a:cs typeface="Titillium WebSemiBold"/>
              </a:rPr>
              <a:t>$777 million </a:t>
            </a:r>
            <a:r>
              <a:rPr lang="en-US" sz="2400" dirty="0" smtClean="0">
                <a:solidFill>
                  <a:srgbClr val="887A69"/>
                </a:solidFill>
                <a:latin typeface="Titillium WebSemiBold"/>
                <a:cs typeface="Titillium WebSemiBold"/>
              </a:rPr>
              <a:t/>
            </a:r>
            <a:br>
              <a:rPr lang="en-US" sz="2400" dirty="0" smtClean="0">
                <a:solidFill>
                  <a:srgbClr val="887A69"/>
                </a:solidFill>
                <a:latin typeface="Titillium WebSemiBold"/>
                <a:cs typeface="Titillium WebSemiBold"/>
              </a:rPr>
            </a:br>
            <a:r>
              <a:rPr lang="en-US" sz="2400" dirty="0" smtClean="0">
                <a:solidFill>
                  <a:srgbClr val="887A69"/>
                </a:solidFill>
                <a:latin typeface="Titillium WebSemiBold"/>
                <a:cs typeface="Titillium WebSemiBold"/>
              </a:rPr>
              <a:t>for 30,800 </a:t>
            </a:r>
            <a:r>
              <a:rPr lang="en-US" sz="2400" dirty="0">
                <a:solidFill>
                  <a:srgbClr val="887A69"/>
                </a:solidFill>
                <a:latin typeface="Titillium WebSemiBold"/>
                <a:cs typeface="Titillium WebSemiBold"/>
              </a:rPr>
              <a:t>jobs</a:t>
            </a:r>
          </a:p>
          <a:p>
            <a:pPr marL="1170432" lvl="3" indent="-256032">
              <a:spcAft>
                <a:spcPts val="1200"/>
              </a:spcAft>
              <a:buClr>
                <a:srgbClr val="D70036"/>
              </a:buClr>
              <a:buFont typeface="Wingdings" charset="2"/>
              <a:buChar char="§"/>
            </a:pPr>
            <a:r>
              <a:rPr lang="en-US" sz="2400" dirty="0" smtClean="0">
                <a:solidFill>
                  <a:srgbClr val="F7A800"/>
                </a:solidFill>
                <a:latin typeface="Doppio One Regular"/>
                <a:cs typeface="Doppio One Regular"/>
              </a:rPr>
              <a:t>COST OF $25,000 PER JOB</a:t>
            </a:r>
            <a:endParaRPr lang="en-US" sz="2400" dirty="0">
              <a:solidFill>
                <a:srgbClr val="F7A800"/>
              </a:solidFill>
              <a:latin typeface="Doppio One Regular"/>
              <a:cs typeface="Doppio One Regular"/>
            </a:endParaRP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209393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prstClr val="white">
                    <a:lumMod val="50000"/>
                  </a:prstClr>
                </a:solidFill>
                <a:latin typeface="Titillium WebLight"/>
                <a:cs typeface="Titillium WebLight"/>
              </a:rPr>
              <a:t>What happens </a:t>
            </a:r>
            <a:r>
              <a:rPr lang="en-US" sz="4200" dirty="0" smtClean="0">
                <a:solidFill>
                  <a:srgbClr val="D70036"/>
                </a:solidFill>
                <a:latin typeface="Doppio One Regular"/>
                <a:cs typeface="Doppio One Regular"/>
              </a:rPr>
              <a:t>if </a:t>
            </a:r>
            <a:r>
              <a:rPr lang="en-US" sz="4200" dirty="0">
                <a:solidFill>
                  <a:srgbClr val="D70036"/>
                </a:solidFill>
                <a:latin typeface="Doppio One Regular"/>
                <a:cs typeface="Doppio One Regular"/>
              </a:rPr>
              <a:t>we </a:t>
            </a:r>
            <a:r>
              <a:rPr lang="en-US" sz="4200" dirty="0" smtClean="0">
                <a:solidFill>
                  <a:srgbClr val="D70036"/>
                </a:solidFill>
                <a:latin typeface="Doppio One Regular"/>
                <a:cs typeface="Doppio One Regular"/>
              </a:rPr>
              <a:t>do nothing?</a:t>
            </a:r>
            <a:r>
              <a:rPr lang="en-US" sz="4200" dirty="0" smtClean="0">
                <a:solidFill>
                  <a:prstClr val="white">
                    <a:lumMod val="50000"/>
                  </a:prstClr>
                </a:solidFill>
                <a:latin typeface="Doppio One Regular"/>
                <a:cs typeface="Doppio One Regular"/>
              </a:rPr>
              <a:t> </a:t>
            </a:r>
            <a:endParaRPr lang="en-US" sz="4200" dirty="0">
              <a:solidFill>
                <a:srgbClr val="7F7F7F"/>
              </a:solidFill>
              <a:latin typeface="Doppio One Regular"/>
              <a:cs typeface="Doppio One Regular"/>
            </a:endParaRPr>
          </a:p>
        </p:txBody>
      </p:sp>
      <p:sp>
        <p:nvSpPr>
          <p:cNvPr id="5" name="TextBox 4"/>
          <p:cNvSpPr txBox="1"/>
          <p:nvPr/>
        </p:nvSpPr>
        <p:spPr>
          <a:xfrm>
            <a:off x="914400" y="1530727"/>
            <a:ext cx="7696200" cy="4031873"/>
          </a:xfrm>
          <a:prstGeom prst="rect">
            <a:avLst/>
          </a:prstGeom>
          <a:noFill/>
        </p:spPr>
        <p:txBody>
          <a:bodyPr wrap="square" rtlCol="0">
            <a:spAutoFit/>
          </a:bodyPr>
          <a:lstStyle/>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Millions of Alabama tax dollars will be spent in other </a:t>
            </a:r>
            <a:r>
              <a:rPr lang="en-US" sz="2400" dirty="0" smtClean="0">
                <a:solidFill>
                  <a:srgbClr val="887A69"/>
                </a:solidFill>
                <a:latin typeface="Titillium WebLight"/>
                <a:cs typeface="Titillium WebLight"/>
              </a:rPr>
              <a:t>states such as </a:t>
            </a:r>
            <a:r>
              <a:rPr lang="en-US" sz="2400" dirty="0">
                <a:solidFill>
                  <a:srgbClr val="887A69"/>
                </a:solidFill>
                <a:latin typeface="Titillium WebLight"/>
                <a:cs typeface="Titillium WebLight"/>
              </a:rPr>
              <a:t>California or New York. </a:t>
            </a:r>
            <a:endParaRPr lang="en-US" sz="2400" dirty="0" smtClean="0">
              <a:solidFill>
                <a:srgbClr val="887A69"/>
              </a:solidFill>
              <a:latin typeface="Titillium WebLight"/>
              <a:cs typeface="Titillium WebLight"/>
            </a:endParaRPr>
          </a:p>
          <a:p>
            <a:pPr marL="256032" indent="-256032">
              <a:spcAft>
                <a:spcPts val="1200"/>
              </a:spcAft>
              <a:buClr>
                <a:srgbClr val="D70036"/>
              </a:buClr>
              <a:buFont typeface="Wingdings" charset="2"/>
              <a:buChar char="§"/>
            </a:pPr>
            <a:r>
              <a:rPr lang="en-US" sz="2400" dirty="0" smtClean="0">
                <a:solidFill>
                  <a:srgbClr val="887A69"/>
                </a:solidFill>
                <a:latin typeface="Titillium WebLight"/>
                <a:cs typeface="Titillium WebLight"/>
              </a:rPr>
              <a:t>300,000 adult Alabamians will </a:t>
            </a:r>
            <a:r>
              <a:rPr lang="en-US" sz="2400" dirty="0">
                <a:solidFill>
                  <a:srgbClr val="887A69"/>
                </a:solidFill>
                <a:latin typeface="Titillium WebLight"/>
                <a:cs typeface="Titillium WebLight"/>
              </a:rPr>
              <a:t>not receive </a:t>
            </a:r>
            <a:r>
              <a:rPr lang="en-US" sz="2400" dirty="0" smtClean="0">
                <a:solidFill>
                  <a:srgbClr val="887A69"/>
                </a:solidFill>
                <a:latin typeface="Titillium WebLight"/>
                <a:cs typeface="Titillium WebLight"/>
              </a:rPr>
              <a:t>coverage.</a:t>
            </a:r>
          </a:p>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The </a:t>
            </a:r>
            <a:r>
              <a:rPr lang="en-US" sz="2400" dirty="0" smtClean="0">
                <a:solidFill>
                  <a:srgbClr val="887A69"/>
                </a:solidFill>
                <a:latin typeface="Titillium WebLight"/>
                <a:cs typeface="Titillium WebLight"/>
              </a:rPr>
              <a:t>of </a:t>
            </a:r>
            <a:r>
              <a:rPr lang="en-US" sz="2400" dirty="0">
                <a:solidFill>
                  <a:srgbClr val="887A69"/>
                </a:solidFill>
                <a:latin typeface="Titillium WebLight"/>
                <a:cs typeface="Titillium WebLight"/>
              </a:rPr>
              <a:t>the uninsured will continue to affect all of us through increased premiums due to cost shifting.  </a:t>
            </a:r>
          </a:p>
          <a:p>
            <a:pPr marL="256032" indent="-256032">
              <a:spcAft>
                <a:spcPts val="1200"/>
              </a:spcAft>
              <a:buClr>
                <a:srgbClr val="D70036"/>
              </a:buClr>
              <a:buFont typeface="Wingdings" charset="2"/>
              <a:buChar char="§"/>
            </a:pPr>
            <a:r>
              <a:rPr lang="en-US" sz="2400" dirty="0">
                <a:solidFill>
                  <a:srgbClr val="887A69"/>
                </a:solidFill>
                <a:latin typeface="Titillium WebLight"/>
                <a:cs typeface="Titillium WebLight"/>
              </a:rPr>
              <a:t>30,000 new jobs will go by the wayside, meaning the state will lose billions in new economic </a:t>
            </a:r>
            <a:r>
              <a:rPr lang="en-US" sz="2400" dirty="0" smtClean="0">
                <a:solidFill>
                  <a:srgbClr val="887A69"/>
                </a:solidFill>
                <a:latin typeface="Titillium WebLight"/>
                <a:cs typeface="Titillium WebLight"/>
              </a:rPr>
              <a:t>activity.</a:t>
            </a:r>
            <a:endParaRPr lang="en-US" sz="2400" dirty="0">
              <a:solidFill>
                <a:srgbClr val="887A69"/>
              </a:solidFill>
              <a:latin typeface="Titillium WebLight"/>
              <a:cs typeface="Titillium WebLight"/>
            </a:endParaRPr>
          </a:p>
          <a:p>
            <a:pPr marL="256032" indent="-256032">
              <a:spcAft>
                <a:spcPts val="1200"/>
              </a:spcAft>
              <a:buClr>
                <a:srgbClr val="D70036"/>
              </a:buClr>
              <a:buFont typeface="Wingdings" charset="2"/>
              <a:buChar char="§"/>
            </a:pPr>
            <a:r>
              <a:rPr lang="en-US" sz="2400" dirty="0" smtClean="0">
                <a:solidFill>
                  <a:srgbClr val="887A69"/>
                </a:solidFill>
                <a:latin typeface="Titillium WebLight"/>
                <a:cs typeface="Titillium WebLight"/>
              </a:rPr>
              <a:t>Alabama will lose the opportunity to design a solution that meets the needs of our citizens.</a:t>
            </a: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177712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933" y="-3798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200" dirty="0">
              <a:solidFill>
                <a:srgbClr val="7F7F7F"/>
              </a:solidFill>
              <a:latin typeface="Doppio One Regular"/>
              <a:cs typeface="Doppio One Regular"/>
            </a:endParaRP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23</a:t>
            </a:fld>
            <a:endParaRPr lang="en-US" dirty="0">
              <a:solidFill>
                <a:prstClr val="black">
                  <a:tint val="75000"/>
                </a:prstClr>
              </a:solidFill>
            </a:endParaRPr>
          </a:p>
        </p:txBody>
      </p:sp>
      <p:sp>
        <p:nvSpPr>
          <p:cNvPr id="7" name="TextBox 6"/>
          <p:cNvSpPr txBox="1"/>
          <p:nvPr/>
        </p:nvSpPr>
        <p:spPr>
          <a:xfrm>
            <a:off x="744220" y="2209800"/>
            <a:ext cx="7696200" cy="2677656"/>
          </a:xfrm>
          <a:prstGeom prst="rect">
            <a:avLst/>
          </a:prstGeom>
          <a:noFill/>
        </p:spPr>
        <p:txBody>
          <a:bodyPr wrap="square" rtlCol="0">
            <a:spAutoFit/>
          </a:bodyPr>
          <a:lstStyle/>
          <a:p>
            <a:pPr marL="256032" indent="-256032">
              <a:spcAft>
                <a:spcPts val="1200"/>
              </a:spcAft>
              <a:buClr>
                <a:srgbClr val="D70036"/>
              </a:buClr>
              <a:buFont typeface="Wingdings" charset="2"/>
              <a:buChar char="§"/>
            </a:pPr>
            <a:r>
              <a:rPr lang="en-US" sz="2300" dirty="0" smtClean="0">
                <a:solidFill>
                  <a:srgbClr val="887A69"/>
                </a:solidFill>
                <a:latin typeface="Titillium WebLight"/>
                <a:cs typeface="Titillium WebLight"/>
              </a:rPr>
              <a:t>The Affordable Care Act cut hospital payments for uninsured patients, anticipating that more people would have coverage.</a:t>
            </a:r>
          </a:p>
          <a:p>
            <a:pPr marL="256032" indent="-256032">
              <a:spcBef>
                <a:spcPts val="1200"/>
              </a:spcBef>
              <a:buClr>
                <a:srgbClr val="D70036"/>
              </a:buClr>
              <a:buFont typeface="Wingdings" charset="2"/>
              <a:buChar char="§"/>
            </a:pPr>
            <a:r>
              <a:rPr lang="en-US" sz="2300" dirty="0" smtClean="0">
                <a:solidFill>
                  <a:srgbClr val="887A69"/>
                </a:solidFill>
                <a:latin typeface="Titillium WebLight"/>
                <a:cs typeface="Titillium WebLight"/>
              </a:rPr>
              <a:t>If Alabama does nothing, 300,000 people will remain uninsured, and the cuts will still be imposed.</a:t>
            </a:r>
          </a:p>
          <a:p>
            <a:pPr marL="256032" indent="-256032">
              <a:spcBef>
                <a:spcPts val="1200"/>
              </a:spcBef>
              <a:buClr>
                <a:srgbClr val="D70036"/>
              </a:buClr>
              <a:buFont typeface="Wingdings" charset="2"/>
              <a:buChar char="§"/>
            </a:pPr>
            <a:r>
              <a:rPr lang="en-US" sz="2300" dirty="0" smtClean="0">
                <a:solidFill>
                  <a:srgbClr val="887A69"/>
                </a:solidFill>
                <a:latin typeface="Titillium WebLight"/>
                <a:cs typeface="Titillium WebLight"/>
              </a:rPr>
              <a:t>Without either, hospitals will be in dire straits.</a:t>
            </a:r>
          </a:p>
        </p:txBody>
      </p:sp>
      <p:sp>
        <p:nvSpPr>
          <p:cNvPr id="9" name="Title 1"/>
          <p:cNvSpPr txBox="1">
            <a:spLocks/>
          </p:cNvSpPr>
          <p:nvPr/>
        </p:nvSpPr>
        <p:spPr>
          <a:xfrm>
            <a:off x="533400" y="609600"/>
            <a:ext cx="9296400" cy="13716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D70036"/>
                </a:solidFill>
                <a:latin typeface="Titillium WebLight"/>
                <a:cs typeface="Titillium WebLight"/>
              </a:rPr>
              <a:t>Opting Out of Medicaid Expansion </a:t>
            </a:r>
            <a:r>
              <a:rPr lang="en-US" sz="3600" dirty="0" smtClean="0">
                <a:solidFill>
                  <a:schemeClr val="tx1">
                    <a:lumMod val="50000"/>
                    <a:lumOff val="50000"/>
                  </a:schemeClr>
                </a:solidFill>
                <a:latin typeface="Titillium WebLight"/>
                <a:cs typeface="Titillium WebLight"/>
              </a:rPr>
              <a:t>will  Negatively Impact Hospitals </a:t>
            </a:r>
            <a:endParaRPr lang="en-US" sz="3600" dirty="0">
              <a:solidFill>
                <a:srgbClr val="D70036"/>
              </a:solidFill>
              <a:latin typeface="Doppio One Regular"/>
              <a:cs typeface="Doppio One Regular"/>
            </a:endParaRPr>
          </a:p>
        </p:txBody>
      </p:sp>
    </p:spTree>
    <p:extLst>
      <p:ext uri="{BB962C8B-B14F-4D97-AF65-F5344CB8AC3E}">
        <p14:creationId xmlns:p14="http://schemas.microsoft.com/office/powerpoint/2010/main" val="83571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dirty="0" smtClean="0">
                <a:solidFill>
                  <a:schemeClr val="bg1">
                    <a:lumMod val="50000"/>
                  </a:schemeClr>
                </a:solidFill>
                <a:latin typeface="Doppio One Regular"/>
                <a:cs typeface="Doppio One Regular"/>
              </a:rPr>
              <a:t>Specifics about </a:t>
            </a:r>
            <a:r>
              <a:rPr lang="en-US" sz="3400" dirty="0" smtClean="0">
                <a:solidFill>
                  <a:srgbClr val="C00000"/>
                </a:solidFill>
                <a:latin typeface="Doppio One Regular"/>
                <a:cs typeface="Doppio One Regular"/>
              </a:rPr>
              <a:t>Hospital Payment Cuts</a:t>
            </a:r>
            <a:endParaRPr lang="en-US" sz="3400" dirty="0">
              <a:solidFill>
                <a:srgbClr val="C00000"/>
              </a:solidFill>
              <a:latin typeface="Doppio One Regular"/>
              <a:cs typeface="Doppio One Regular"/>
            </a:endParaRPr>
          </a:p>
        </p:txBody>
      </p:sp>
      <p:sp>
        <p:nvSpPr>
          <p:cNvPr id="5" name="TextBox 4"/>
          <p:cNvSpPr txBox="1"/>
          <p:nvPr/>
        </p:nvSpPr>
        <p:spPr>
          <a:xfrm>
            <a:off x="685800" y="1600200"/>
            <a:ext cx="8153400" cy="3877985"/>
          </a:xfrm>
          <a:prstGeom prst="rect">
            <a:avLst/>
          </a:prstGeom>
          <a:noFill/>
        </p:spPr>
        <p:txBody>
          <a:bodyPr wrap="square" rtlCol="0">
            <a:spAutoFit/>
          </a:bodyPr>
          <a:lstStyle/>
          <a:p>
            <a:pPr marL="342900" indent="-342900">
              <a:spcBef>
                <a:spcPts val="1800"/>
              </a:spcBef>
              <a:buClr>
                <a:srgbClr val="C00000"/>
              </a:buClr>
              <a:buFont typeface="Wingdings" panose="05000000000000000000" pitchFamily="2" charset="2"/>
              <a:buChar char="§"/>
            </a:pPr>
            <a:r>
              <a:rPr lang="en-US" sz="2400" dirty="0" smtClean="0">
                <a:solidFill>
                  <a:srgbClr val="887A69"/>
                </a:solidFill>
                <a:latin typeface="Titillium WebLight"/>
              </a:rPr>
              <a:t>Currently, hospitals receive some supplemental payments from Medicare and Medicaid, called DSH payments. These payments are designed to offset the cost of providing care to the uninsured.</a:t>
            </a:r>
          </a:p>
          <a:p>
            <a:pPr marL="342900" indent="-342900">
              <a:spcBef>
                <a:spcPts val="1800"/>
              </a:spcBef>
              <a:buClr>
                <a:srgbClr val="C00000"/>
              </a:buClr>
              <a:buFont typeface="Wingdings" panose="05000000000000000000" pitchFamily="2" charset="2"/>
              <a:buChar char="§"/>
            </a:pPr>
            <a:r>
              <a:rPr lang="en-US" sz="2400" dirty="0" smtClean="0">
                <a:solidFill>
                  <a:srgbClr val="887A69"/>
                </a:solidFill>
                <a:latin typeface="Titillium WebLight"/>
              </a:rPr>
              <a:t>Because the Affordable Care Act provided a means for additional coverage, it imposed DSH cuts.</a:t>
            </a:r>
          </a:p>
          <a:p>
            <a:pPr marL="342900" indent="-342900">
              <a:spcBef>
                <a:spcPts val="1800"/>
              </a:spcBef>
              <a:buClr>
                <a:srgbClr val="C00000"/>
              </a:buClr>
              <a:buFont typeface="Wingdings" panose="05000000000000000000" pitchFamily="2" charset="2"/>
              <a:buChar char="§"/>
            </a:pPr>
            <a:r>
              <a:rPr lang="en-US" sz="2400" dirty="0" smtClean="0">
                <a:solidFill>
                  <a:srgbClr val="887A69"/>
                </a:solidFill>
                <a:latin typeface="Titillium WebLight"/>
              </a:rPr>
              <a:t>These cuts equal about $16 million in Alabama this year, $32 million in the next fiscal year and likely could go as high as $200 million in 2020.</a:t>
            </a:r>
          </a:p>
        </p:txBody>
      </p:sp>
    </p:spTree>
    <p:extLst>
      <p:ext uri="{BB962C8B-B14F-4D97-AF65-F5344CB8AC3E}">
        <p14:creationId xmlns:p14="http://schemas.microsoft.com/office/powerpoint/2010/main" val="338180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spc="-100" dirty="0" smtClean="0">
                <a:solidFill>
                  <a:prstClr val="white">
                    <a:lumMod val="50000"/>
                  </a:prstClr>
                </a:solidFill>
                <a:latin typeface="Titillium WebLight"/>
                <a:cs typeface="Titillium WebLight"/>
              </a:rPr>
              <a:t>Bottom Line: </a:t>
            </a:r>
            <a:r>
              <a:rPr lang="en-US" sz="4200" spc="-100" dirty="0" smtClean="0">
                <a:solidFill>
                  <a:srgbClr val="D70036"/>
                </a:solidFill>
                <a:latin typeface="Doppio One Regular"/>
                <a:cs typeface="Doppio One Regular"/>
              </a:rPr>
              <a:t>Expansion Makes Sense</a:t>
            </a:r>
            <a:endParaRPr lang="en-US" sz="4200" spc="-100" dirty="0">
              <a:solidFill>
                <a:srgbClr val="7F7F7F"/>
              </a:solidFill>
              <a:latin typeface="Doppio One Regular"/>
              <a:cs typeface="Doppio One Regular"/>
            </a:endParaRPr>
          </a:p>
        </p:txBody>
      </p:sp>
      <p:sp>
        <p:nvSpPr>
          <p:cNvPr id="5" name="TextBox 4"/>
          <p:cNvSpPr txBox="1"/>
          <p:nvPr/>
        </p:nvSpPr>
        <p:spPr>
          <a:xfrm>
            <a:off x="914400" y="1447800"/>
            <a:ext cx="7848600" cy="4228850"/>
          </a:xfrm>
          <a:prstGeom prst="rect">
            <a:avLst/>
          </a:prstGeom>
          <a:noFill/>
        </p:spPr>
        <p:txBody>
          <a:bodyPr wrap="square" rtlCol="0">
            <a:spAutoFit/>
          </a:bodyPr>
          <a:lstStyle/>
          <a:p>
            <a:pPr marL="256032" indent="-256032">
              <a:lnSpc>
                <a:spcPct val="90000"/>
              </a:lnSpc>
              <a:spcAft>
                <a:spcPts val="1200"/>
              </a:spcAft>
              <a:buClr>
                <a:srgbClr val="D70036"/>
              </a:buClr>
              <a:buFont typeface="Wingdings" charset="2"/>
              <a:buChar char="§"/>
            </a:pPr>
            <a:r>
              <a:rPr lang="en-US" sz="2400" dirty="0">
                <a:solidFill>
                  <a:srgbClr val="887A69"/>
                </a:solidFill>
                <a:latin typeface="Titillium WebLight"/>
                <a:cs typeface="Titillium WebLight"/>
              </a:rPr>
              <a:t>We’re reforming our Medicaid program to improve care and make it more cost efficient. </a:t>
            </a:r>
            <a:r>
              <a:rPr lang="en-US" sz="2400" dirty="0" smtClean="0">
                <a:solidFill>
                  <a:srgbClr val="887A69"/>
                </a:solidFill>
                <a:latin typeface="Titillium WebLight"/>
                <a:cs typeface="Titillium WebLight"/>
              </a:rPr>
              <a:t>So </a:t>
            </a:r>
            <a:r>
              <a:rPr lang="en-US" sz="2400" dirty="0">
                <a:solidFill>
                  <a:srgbClr val="887A69"/>
                </a:solidFill>
                <a:latin typeface="Titillium WebLight"/>
                <a:cs typeface="Titillium WebLight"/>
              </a:rPr>
              <a:t>we should be ready to increase coverage.</a:t>
            </a:r>
          </a:p>
          <a:p>
            <a:pPr marL="256032" indent="-256032">
              <a:lnSpc>
                <a:spcPct val="90000"/>
              </a:lnSpc>
              <a:spcAft>
                <a:spcPts val="1200"/>
              </a:spcAft>
              <a:buClr>
                <a:srgbClr val="D70036"/>
              </a:buClr>
              <a:buFont typeface="Wingdings" charset="2"/>
              <a:buChar char="§"/>
            </a:pPr>
            <a:r>
              <a:rPr lang="en-US" sz="2400" dirty="0">
                <a:solidFill>
                  <a:srgbClr val="887A69"/>
                </a:solidFill>
                <a:latin typeface="Titillium WebLight"/>
                <a:cs typeface="Titillium WebLight"/>
              </a:rPr>
              <a:t>Medicaid expansion would provide health coverage to an estimated 300,000 Alabamians.</a:t>
            </a:r>
          </a:p>
          <a:p>
            <a:pPr marL="256032" indent="-256032">
              <a:lnSpc>
                <a:spcPct val="90000"/>
              </a:lnSpc>
              <a:spcAft>
                <a:spcPts val="1200"/>
              </a:spcAft>
              <a:buClr>
                <a:srgbClr val="D70036"/>
              </a:buClr>
              <a:buFont typeface="Wingdings" charset="2"/>
              <a:buChar char="§"/>
            </a:pPr>
            <a:r>
              <a:rPr lang="en-US" sz="2400" dirty="0">
                <a:solidFill>
                  <a:srgbClr val="887A69"/>
                </a:solidFill>
                <a:latin typeface="Titillium WebLight"/>
                <a:cs typeface="Titillium WebLight"/>
              </a:rPr>
              <a:t>If we don’t expand, we leave on the table:</a:t>
            </a:r>
          </a:p>
          <a:p>
            <a:pPr marL="713232" lvl="2" indent="-256032">
              <a:lnSpc>
                <a:spcPct val="90000"/>
              </a:lnSpc>
              <a:spcAft>
                <a:spcPts val="1200"/>
              </a:spcAft>
              <a:buClr>
                <a:srgbClr val="D70036"/>
              </a:buClr>
              <a:buFont typeface="Wingdings" charset="2"/>
              <a:buChar char="§"/>
            </a:pPr>
            <a:r>
              <a:rPr lang="en-US" sz="2200" dirty="0">
                <a:solidFill>
                  <a:srgbClr val="887A69"/>
                </a:solidFill>
                <a:latin typeface="Titillium WebLight"/>
                <a:cs typeface="Titillium WebLight"/>
              </a:rPr>
              <a:t>30,000 new jobs </a:t>
            </a:r>
          </a:p>
          <a:p>
            <a:pPr marL="713232" lvl="2" indent="-256032">
              <a:lnSpc>
                <a:spcPct val="90000"/>
              </a:lnSpc>
              <a:spcAft>
                <a:spcPts val="1200"/>
              </a:spcAft>
              <a:buClr>
                <a:srgbClr val="D70036"/>
              </a:buClr>
              <a:buFont typeface="Wingdings" charset="2"/>
              <a:buChar char="§"/>
            </a:pPr>
            <a:r>
              <a:rPr lang="en-US" sz="2200" dirty="0">
                <a:solidFill>
                  <a:srgbClr val="887A69"/>
                </a:solidFill>
                <a:latin typeface="Titillium WebLight"/>
                <a:cs typeface="Titillium WebLight"/>
              </a:rPr>
              <a:t>$12 billion in federal funding</a:t>
            </a:r>
          </a:p>
          <a:p>
            <a:pPr marL="713232" lvl="2" indent="-256032">
              <a:lnSpc>
                <a:spcPct val="90000"/>
              </a:lnSpc>
              <a:spcAft>
                <a:spcPts val="1200"/>
              </a:spcAft>
              <a:buClr>
                <a:srgbClr val="D70036"/>
              </a:buClr>
              <a:buFont typeface="Wingdings" charset="2"/>
              <a:buChar char="§"/>
            </a:pPr>
            <a:r>
              <a:rPr lang="en-US" sz="2200" dirty="0">
                <a:solidFill>
                  <a:srgbClr val="887A69"/>
                </a:solidFill>
                <a:latin typeface="Titillium WebLight"/>
                <a:cs typeface="Titillium WebLight"/>
              </a:rPr>
              <a:t>$28 billion in economic impact</a:t>
            </a:r>
          </a:p>
          <a:p>
            <a:pPr marL="713232" lvl="2" indent="-256032">
              <a:lnSpc>
                <a:spcPct val="90000"/>
              </a:lnSpc>
              <a:spcAft>
                <a:spcPts val="1200"/>
              </a:spcAft>
              <a:buClr>
                <a:srgbClr val="D70036"/>
              </a:buClr>
              <a:buFont typeface="Wingdings" charset="2"/>
              <a:buChar char="§"/>
            </a:pPr>
            <a:r>
              <a:rPr lang="en-US" sz="2200" spc="-110" dirty="0" smtClean="0">
                <a:solidFill>
                  <a:srgbClr val="887A69"/>
                </a:solidFill>
                <a:latin typeface="Titillium WebLight"/>
                <a:cs typeface="Titillium WebLight"/>
              </a:rPr>
              <a:t>The potential for an Alabama solution </a:t>
            </a:r>
            <a:endParaRPr lang="en-US" sz="2200" spc="-110" dirty="0">
              <a:solidFill>
                <a:srgbClr val="887A69"/>
              </a:solidFill>
              <a:latin typeface="Titillium WebLight"/>
              <a:cs typeface="Titillium WebLight"/>
            </a:endParaRP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173148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prstClr val="white">
                    <a:lumMod val="50000"/>
                  </a:prstClr>
                </a:solidFill>
                <a:latin typeface="Titillium WebLight"/>
                <a:cs typeface="Titillium WebLight"/>
              </a:rPr>
              <a:t>Start the </a:t>
            </a:r>
            <a:r>
              <a:rPr lang="en-US" sz="4200" dirty="0" smtClean="0">
                <a:solidFill>
                  <a:srgbClr val="D70036"/>
                </a:solidFill>
                <a:latin typeface="Doppio One Regular"/>
                <a:cs typeface="Doppio One Regular"/>
              </a:rPr>
              <a:t>Conversation</a:t>
            </a:r>
            <a:endParaRPr lang="en-US" sz="4200" dirty="0">
              <a:solidFill>
                <a:srgbClr val="7F7F7F"/>
              </a:solidFill>
              <a:latin typeface="Doppio One Regular"/>
              <a:cs typeface="Doppio One Regular"/>
            </a:endParaRPr>
          </a:p>
        </p:txBody>
      </p:sp>
      <p:sp>
        <p:nvSpPr>
          <p:cNvPr id="5" name="TextBox 4"/>
          <p:cNvSpPr txBox="1"/>
          <p:nvPr/>
        </p:nvSpPr>
        <p:spPr>
          <a:xfrm>
            <a:off x="914400" y="1600200"/>
            <a:ext cx="7696200" cy="3739485"/>
          </a:xfrm>
          <a:prstGeom prst="rect">
            <a:avLst/>
          </a:prstGeom>
          <a:noFill/>
        </p:spPr>
        <p:txBody>
          <a:bodyPr wrap="square" rtlCol="0">
            <a:spAutoFit/>
          </a:bodyPr>
          <a:lstStyle/>
          <a:p>
            <a:pPr marL="256032" indent="-256032">
              <a:spcAft>
                <a:spcPts val="1200"/>
              </a:spcAft>
              <a:buClr>
                <a:srgbClr val="D70036"/>
              </a:buClr>
              <a:buFont typeface="Wingdings" charset="2"/>
              <a:buChar char="§"/>
            </a:pPr>
            <a:r>
              <a:rPr lang="en-US" sz="2300" dirty="0">
                <a:solidFill>
                  <a:srgbClr val="887A69"/>
                </a:solidFill>
                <a:latin typeface="Titillium WebLight"/>
                <a:cs typeface="Titillium WebLight"/>
              </a:rPr>
              <a:t>Visit </a:t>
            </a:r>
            <a:r>
              <a:rPr lang="en-US" sz="2300" dirty="0" smtClean="0">
                <a:solidFill>
                  <a:srgbClr val="F7A800"/>
                </a:solidFill>
                <a:latin typeface="Doppio One Regular"/>
                <a:cs typeface="Doppio One Regular"/>
              </a:rPr>
              <a:t>ALABAMASBEST.ORG</a:t>
            </a:r>
            <a:r>
              <a:rPr lang="en-US" sz="2300" dirty="0" smtClean="0">
                <a:solidFill>
                  <a:srgbClr val="887A69"/>
                </a:solidFill>
                <a:latin typeface="Titillium WebLight"/>
                <a:cs typeface="Titillium WebLight"/>
              </a:rPr>
              <a:t> </a:t>
            </a:r>
            <a:r>
              <a:rPr lang="en-US" sz="2300" dirty="0">
                <a:solidFill>
                  <a:srgbClr val="887A69"/>
                </a:solidFill>
                <a:latin typeface="Titillium WebLight"/>
                <a:cs typeface="Titillium WebLight"/>
              </a:rPr>
              <a:t>to read more about the Medicaid expansion and its potential economic impact.</a:t>
            </a:r>
          </a:p>
          <a:p>
            <a:pPr marL="256032" indent="-256032">
              <a:spcAft>
                <a:spcPts val="1200"/>
              </a:spcAft>
              <a:buClr>
                <a:srgbClr val="D70036"/>
              </a:buClr>
              <a:buFont typeface="Wingdings" charset="2"/>
              <a:buChar char="§"/>
            </a:pPr>
            <a:r>
              <a:rPr lang="en-US" sz="2300" dirty="0">
                <a:solidFill>
                  <a:srgbClr val="887A69"/>
                </a:solidFill>
                <a:latin typeface="Titillium WebLight"/>
                <a:cs typeface="Titillium WebLight"/>
              </a:rPr>
              <a:t>Share this information with your friends and neighbors.</a:t>
            </a:r>
          </a:p>
          <a:p>
            <a:pPr marL="256032" indent="-256032">
              <a:spcAft>
                <a:spcPts val="1200"/>
              </a:spcAft>
              <a:buClr>
                <a:srgbClr val="D70036"/>
              </a:buClr>
              <a:buFont typeface="Wingdings" charset="2"/>
              <a:buChar char="§"/>
            </a:pPr>
            <a:r>
              <a:rPr lang="en-US" sz="2300" dirty="0">
                <a:solidFill>
                  <a:srgbClr val="887A69"/>
                </a:solidFill>
                <a:latin typeface="Titillium WebLight"/>
                <a:cs typeface="Titillium WebLight"/>
              </a:rPr>
              <a:t>Ask your elected leaders to join in the conversation with providers, advocates, and business leaders about what is best for Alabama, our citizens, and our economy.</a:t>
            </a:r>
          </a:p>
          <a:p>
            <a:pPr marL="256032" indent="-256032">
              <a:spcAft>
                <a:spcPts val="1200"/>
              </a:spcAft>
              <a:buClr>
                <a:srgbClr val="D70036"/>
              </a:buClr>
              <a:buFont typeface="Wingdings" charset="2"/>
              <a:buChar char="§"/>
            </a:pPr>
            <a:r>
              <a:rPr lang="en-US" sz="2300" dirty="0">
                <a:solidFill>
                  <a:srgbClr val="887A69"/>
                </a:solidFill>
                <a:latin typeface="Titillium WebLight"/>
                <a:cs typeface="Titillium WebLight"/>
              </a:rPr>
              <a:t>Encourage the Governor and the Legislature to  develop Alabama’s BEST option for the Medicaid program</a:t>
            </a:r>
            <a:r>
              <a:rPr lang="en-US" sz="2300" dirty="0" smtClean="0">
                <a:solidFill>
                  <a:srgbClr val="887A69"/>
                </a:solidFill>
                <a:latin typeface="Titillium WebLight"/>
                <a:cs typeface="Titillium WebLight"/>
              </a:rPr>
              <a:t>.</a:t>
            </a:r>
            <a:endParaRPr lang="en-US" sz="2300" dirty="0">
              <a:solidFill>
                <a:srgbClr val="887A69"/>
              </a:solidFill>
              <a:latin typeface="Titillium WebLight"/>
              <a:cs typeface="Titillium WebLight"/>
            </a:endParaRP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241906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prstClr val="white">
                    <a:lumMod val="50000"/>
                  </a:prstClr>
                </a:solidFill>
                <a:latin typeface="Titillium WebLight"/>
                <a:cs typeface="Titillium WebLight"/>
              </a:rPr>
              <a:t>Caring for </a:t>
            </a:r>
            <a:r>
              <a:rPr lang="en-US" sz="4200" dirty="0" smtClean="0">
                <a:solidFill>
                  <a:srgbClr val="D70036"/>
                </a:solidFill>
                <a:latin typeface="Doppio One Regular"/>
                <a:cs typeface="Doppio One Regular"/>
              </a:rPr>
              <a:t>all Alabamians</a:t>
            </a:r>
            <a:endParaRPr lang="en-US" sz="4200" dirty="0">
              <a:solidFill>
                <a:srgbClr val="7F7F7F"/>
              </a:solidFill>
              <a:latin typeface="Doppio One Regular"/>
              <a:cs typeface="Doppio One Regular"/>
            </a:endParaRPr>
          </a:p>
        </p:txBody>
      </p:sp>
      <p:graphicFrame>
        <p:nvGraphicFramePr>
          <p:cNvPr id="6" name="Table 5"/>
          <p:cNvGraphicFramePr>
            <a:graphicFrameLocks noGrp="1"/>
          </p:cNvGraphicFramePr>
          <p:nvPr>
            <p:extLst>
              <p:ext uri="{D42A27DB-BD31-4B8C-83A1-F6EECF244321}">
                <p14:modId xmlns:p14="http://schemas.microsoft.com/office/powerpoint/2010/main" val="812686926"/>
              </p:ext>
            </p:extLst>
          </p:nvPr>
        </p:nvGraphicFramePr>
        <p:xfrm>
          <a:off x="762000" y="1554480"/>
          <a:ext cx="7581900" cy="3812468"/>
        </p:xfrm>
        <a:graphic>
          <a:graphicData uri="http://schemas.openxmlformats.org/drawingml/2006/table">
            <a:tbl>
              <a:tblPr firstRow="1" bandRow="1">
                <a:tableStyleId>{5C22544A-7EE6-4342-B048-85BDC9FD1C3A}</a:tableStyleId>
              </a:tblPr>
              <a:tblGrid>
                <a:gridCol w="5143500"/>
                <a:gridCol w="1219200"/>
                <a:gridCol w="1219200"/>
              </a:tblGrid>
              <a:tr h="612068">
                <a:tc>
                  <a:txBody>
                    <a:bodyPr/>
                    <a:lstStyle/>
                    <a:p>
                      <a:r>
                        <a:rPr lang="en-US" sz="1700" dirty="0" smtClean="0">
                          <a:solidFill>
                            <a:srgbClr val="C00000"/>
                          </a:solidFill>
                        </a:rPr>
                        <a:t>Hospital</a:t>
                      </a:r>
                      <a:r>
                        <a:rPr lang="en-US" sz="1700" baseline="0" dirty="0" smtClean="0">
                          <a:solidFill>
                            <a:srgbClr val="C00000"/>
                          </a:solidFill>
                        </a:rPr>
                        <a:t> Patients </a:t>
                      </a:r>
                      <a:endParaRPr lang="en-US" sz="1700" dirty="0">
                        <a:solidFill>
                          <a:srgbClr val="C00000"/>
                        </a:solidFill>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solidFill>
                      <a:srgbClr val="F7A800"/>
                    </a:solidFill>
                  </a:tcPr>
                </a:tc>
                <a:tc>
                  <a:txBody>
                    <a:bodyPr/>
                    <a:lstStyle/>
                    <a:p>
                      <a:pPr algn="ctr"/>
                      <a:r>
                        <a:rPr lang="en-US" sz="1700" b="0" i="0" dirty="0" smtClean="0">
                          <a:solidFill>
                            <a:srgbClr val="D70036"/>
                          </a:solidFill>
                          <a:latin typeface="Titillium WebLight"/>
                          <a:cs typeface="Titillium WebLight"/>
                        </a:rPr>
                        <a:t>Alabama</a:t>
                      </a:r>
                      <a:endParaRPr lang="en-US" sz="1700" b="0" i="0" dirty="0">
                        <a:solidFill>
                          <a:srgbClr val="D70036"/>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solidFill>
                      <a:srgbClr val="F7A800"/>
                    </a:solidFill>
                  </a:tcPr>
                </a:tc>
                <a:tc>
                  <a:txBody>
                    <a:bodyPr/>
                    <a:lstStyle/>
                    <a:p>
                      <a:pPr algn="ctr"/>
                      <a:r>
                        <a:rPr lang="en-US" sz="1700" b="0" i="0" dirty="0" smtClean="0">
                          <a:solidFill>
                            <a:srgbClr val="D70036"/>
                          </a:solidFill>
                          <a:latin typeface="Titillium WebLight"/>
                          <a:cs typeface="Titillium WebLight"/>
                        </a:rPr>
                        <a:t>(Your hospital)</a:t>
                      </a:r>
                      <a:endParaRPr lang="en-US" sz="1700" b="0" i="0" dirty="0">
                        <a:solidFill>
                          <a:srgbClr val="D70036"/>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solidFill>
                      <a:srgbClr val="F7A800"/>
                    </a:solidFill>
                  </a:tcPr>
                </a:tc>
              </a:tr>
              <a:tr h="640080">
                <a:tc>
                  <a:txBody>
                    <a:bodyPr/>
                    <a:lstStyle/>
                    <a:p>
                      <a:r>
                        <a:rPr lang="en-US" sz="1700" b="0" i="0" dirty="0" smtClean="0">
                          <a:solidFill>
                            <a:srgbClr val="887A69"/>
                          </a:solidFill>
                          <a:latin typeface="Titillium WebLight"/>
                          <a:cs typeface="Titillium WebLight"/>
                        </a:rPr>
                        <a:t>Births</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56,038</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___</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640080">
                <a:tc>
                  <a:txBody>
                    <a:bodyPr/>
                    <a:lstStyle/>
                    <a:p>
                      <a:r>
                        <a:rPr lang="en-US" sz="1700" b="0" i="0" dirty="0" smtClean="0">
                          <a:solidFill>
                            <a:srgbClr val="887A69"/>
                          </a:solidFill>
                          <a:latin typeface="Titillium WebLight"/>
                          <a:cs typeface="Titillium WebLight"/>
                        </a:rPr>
                        <a:t>Emergency Department Visits</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2.3 mil</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___</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640080">
                <a:tc>
                  <a:txBody>
                    <a:bodyPr/>
                    <a:lstStyle/>
                    <a:p>
                      <a:r>
                        <a:rPr lang="en-US" sz="1700" b="0" i="0" dirty="0" smtClean="0">
                          <a:solidFill>
                            <a:srgbClr val="887A69"/>
                          </a:solidFill>
                          <a:latin typeface="Titillium WebLight"/>
                          <a:cs typeface="Titillium WebLight"/>
                        </a:rPr>
                        <a:t>Inpatient Stays</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625,425</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___</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640080">
                <a:tc>
                  <a:txBody>
                    <a:bodyPr/>
                    <a:lstStyle/>
                    <a:p>
                      <a:r>
                        <a:rPr lang="en-US" sz="1700" b="0" i="0" dirty="0" smtClean="0">
                          <a:solidFill>
                            <a:srgbClr val="887A69"/>
                          </a:solidFill>
                          <a:latin typeface="Titillium WebLight"/>
                          <a:cs typeface="Titillium WebLight"/>
                        </a:rPr>
                        <a:t>Outpatient</a:t>
                      </a:r>
                      <a:r>
                        <a:rPr lang="en-US" sz="1700" b="0" i="0" baseline="0" dirty="0" smtClean="0">
                          <a:solidFill>
                            <a:srgbClr val="887A69"/>
                          </a:solidFill>
                          <a:latin typeface="Titillium WebLight"/>
                          <a:cs typeface="Titillium WebLight"/>
                        </a:rPr>
                        <a:t> Visits</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6.4</a:t>
                      </a:r>
                      <a:r>
                        <a:rPr lang="en-US" sz="1700" b="0" i="0" baseline="0" dirty="0" smtClean="0">
                          <a:solidFill>
                            <a:srgbClr val="887A69"/>
                          </a:solidFill>
                          <a:latin typeface="Titillium WebLight"/>
                          <a:cs typeface="Titillium WebLight"/>
                        </a:rPr>
                        <a:t> mil</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___</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r h="640080">
                <a:tc>
                  <a:txBody>
                    <a:bodyPr/>
                    <a:lstStyle/>
                    <a:p>
                      <a:r>
                        <a:rPr lang="en-US" sz="1700" b="0" i="0" dirty="0" smtClean="0">
                          <a:solidFill>
                            <a:srgbClr val="887A69"/>
                          </a:solidFill>
                          <a:latin typeface="Titillium WebLight"/>
                          <a:cs typeface="Titillium WebLight"/>
                        </a:rPr>
                        <a:t>Outpatient Surgeries</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410,937</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c>
                  <a:txBody>
                    <a:bodyPr/>
                    <a:lstStyle/>
                    <a:p>
                      <a:pPr algn="ctr"/>
                      <a:r>
                        <a:rPr lang="en-US" sz="1700" b="0" i="0" dirty="0" smtClean="0">
                          <a:solidFill>
                            <a:srgbClr val="887A69"/>
                          </a:solidFill>
                          <a:latin typeface="Titillium WebLight"/>
                          <a:cs typeface="Titillium WebLight"/>
                        </a:rPr>
                        <a:t>___</a:t>
                      </a:r>
                      <a:endParaRPr lang="en-US" sz="1700" b="0" i="0" dirty="0">
                        <a:solidFill>
                          <a:srgbClr val="887A69"/>
                        </a:solidFill>
                        <a:latin typeface="Titillium WebLight"/>
                        <a:cs typeface="Titillium WebLight"/>
                      </a:endParaRPr>
                    </a:p>
                  </a:txBody>
                  <a:tcPr anchor="ctr">
                    <a:lnL w="12700" cap="flat" cmpd="sng" algn="ctr">
                      <a:solidFill>
                        <a:srgbClr val="F7A800"/>
                      </a:solidFill>
                      <a:prstDash val="solid"/>
                      <a:round/>
                      <a:headEnd type="none" w="med" len="med"/>
                      <a:tailEnd type="none" w="med" len="med"/>
                    </a:lnL>
                    <a:lnR w="12700" cap="flat" cmpd="sng" algn="ctr">
                      <a:solidFill>
                        <a:srgbClr val="F7A800"/>
                      </a:solidFill>
                      <a:prstDash val="solid"/>
                      <a:round/>
                      <a:headEnd type="none" w="med" len="med"/>
                      <a:tailEnd type="none" w="med" len="med"/>
                    </a:lnR>
                    <a:lnT w="12700" cap="flat" cmpd="sng" algn="ctr">
                      <a:solidFill>
                        <a:srgbClr val="F7A800"/>
                      </a:solidFill>
                      <a:prstDash val="solid"/>
                      <a:round/>
                      <a:headEnd type="none" w="med" len="med"/>
                      <a:tailEnd type="none" w="med" len="med"/>
                    </a:lnT>
                    <a:lnB w="12700" cap="flat" cmpd="sng" algn="ctr">
                      <a:solidFill>
                        <a:srgbClr val="F7A800"/>
                      </a:solidFill>
                      <a:prstDash val="solid"/>
                      <a:round/>
                      <a:headEnd type="none" w="med" len="med"/>
                      <a:tailEnd type="none" w="med" len="med"/>
                    </a:lnB>
                    <a:noFill/>
                  </a:tcPr>
                </a:tc>
              </a:tr>
            </a:tbl>
          </a:graphicData>
        </a:graphic>
      </p:graphicFrame>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301540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prstClr val="white">
                    <a:lumMod val="50000"/>
                  </a:prstClr>
                </a:solidFill>
                <a:latin typeface="Titillium WebLight"/>
                <a:cs typeface="Titillium WebLight"/>
              </a:rPr>
              <a:t>Keeping </a:t>
            </a:r>
            <a:r>
              <a:rPr lang="en-US" sz="4200" dirty="0" smtClean="0">
                <a:solidFill>
                  <a:srgbClr val="D70036"/>
                </a:solidFill>
                <a:latin typeface="Doppio One Regular"/>
                <a:cs typeface="Doppio One Regular"/>
              </a:rPr>
              <a:t>Alabama’s Economy Healthy</a:t>
            </a:r>
            <a:endParaRPr lang="en-US" sz="4200" dirty="0">
              <a:solidFill>
                <a:srgbClr val="7F7F7F"/>
              </a:solidFill>
              <a:latin typeface="Doppio One Regular"/>
              <a:cs typeface="Doppio One Regular"/>
            </a:endParaRPr>
          </a:p>
        </p:txBody>
      </p:sp>
      <p:sp>
        <p:nvSpPr>
          <p:cNvPr id="5" name="TextBox 4"/>
          <p:cNvSpPr txBox="1"/>
          <p:nvPr/>
        </p:nvSpPr>
        <p:spPr>
          <a:xfrm>
            <a:off x="685800" y="1600200"/>
            <a:ext cx="7924800" cy="6124754"/>
          </a:xfrm>
          <a:prstGeom prst="rect">
            <a:avLst/>
          </a:prstGeom>
          <a:noFill/>
        </p:spPr>
        <p:txBody>
          <a:bodyPr wrap="square" rtlCol="0">
            <a:spAutoFit/>
          </a:bodyPr>
          <a:lstStyle/>
          <a:p>
            <a:pPr marL="457200" indent="-457200">
              <a:buClr>
                <a:srgbClr val="C00000"/>
              </a:buClr>
              <a:buFont typeface="Wingdings" panose="05000000000000000000" pitchFamily="2" charset="2"/>
              <a:buChar char="§"/>
            </a:pPr>
            <a:r>
              <a:rPr lang="en-US" sz="2400" dirty="0">
                <a:solidFill>
                  <a:srgbClr val="887A69"/>
                </a:solidFill>
                <a:latin typeface="Titillium WebLight"/>
              </a:rPr>
              <a:t>Hospitals are critical to the economic viability of communities:</a:t>
            </a:r>
          </a:p>
          <a:p>
            <a:pPr marL="800100" lvl="1" indent="-342900">
              <a:spcBef>
                <a:spcPts val="1200"/>
              </a:spcBef>
              <a:buClr>
                <a:srgbClr val="C00000"/>
              </a:buClr>
              <a:buFont typeface="Wingdings" panose="05000000000000000000" pitchFamily="2" charset="2"/>
              <a:buChar char="§"/>
            </a:pPr>
            <a:r>
              <a:rPr lang="en-US" sz="2400" dirty="0" smtClean="0">
                <a:solidFill>
                  <a:srgbClr val="887A69"/>
                </a:solidFill>
                <a:latin typeface="Titillium WebLight"/>
              </a:rPr>
              <a:t>Often the largest employer in a community, </a:t>
            </a:r>
            <a:r>
              <a:rPr lang="en-US" sz="2400" dirty="0">
                <a:solidFill>
                  <a:srgbClr val="887A69"/>
                </a:solidFill>
                <a:latin typeface="Titillium WebLight"/>
              </a:rPr>
              <a:t>providing jobs for people who buy other services, pay taxes, etc.</a:t>
            </a:r>
          </a:p>
          <a:p>
            <a:pPr marL="800100" lvl="1" indent="-342900">
              <a:spcBef>
                <a:spcPts val="1200"/>
              </a:spcBef>
              <a:buClr>
                <a:srgbClr val="C00000"/>
              </a:buClr>
              <a:buFont typeface="Wingdings" panose="05000000000000000000" pitchFamily="2" charset="2"/>
              <a:buChar char="§"/>
            </a:pPr>
            <a:r>
              <a:rPr lang="en-US" sz="2400" dirty="0" smtClean="0">
                <a:solidFill>
                  <a:srgbClr val="887A69"/>
                </a:solidFill>
                <a:latin typeface="Titillium WebLight"/>
              </a:rPr>
              <a:t>One of the community’s largest </a:t>
            </a:r>
            <a:r>
              <a:rPr lang="en-US" sz="2400" dirty="0">
                <a:solidFill>
                  <a:srgbClr val="887A69"/>
                </a:solidFill>
                <a:latin typeface="Titillium WebLight"/>
              </a:rPr>
              <a:t>purchasers of goods and services</a:t>
            </a:r>
          </a:p>
          <a:p>
            <a:pPr marL="800100" lvl="1" indent="-342900">
              <a:spcBef>
                <a:spcPts val="1200"/>
              </a:spcBef>
              <a:buClr>
                <a:srgbClr val="C00000"/>
              </a:buClr>
              <a:buFont typeface="Wingdings" panose="05000000000000000000" pitchFamily="2" charset="2"/>
              <a:buChar char="§"/>
            </a:pPr>
            <a:r>
              <a:rPr lang="en-US" sz="2400" dirty="0" smtClean="0">
                <a:solidFill>
                  <a:srgbClr val="887A69"/>
                </a:solidFill>
                <a:latin typeface="Titillium WebLight"/>
              </a:rPr>
              <a:t>Provide health </a:t>
            </a:r>
            <a:r>
              <a:rPr lang="en-US" sz="2400" dirty="0">
                <a:solidFill>
                  <a:srgbClr val="887A69"/>
                </a:solidFill>
                <a:latin typeface="Titillium WebLight"/>
              </a:rPr>
              <a:t>care services that result in a better quality of </a:t>
            </a:r>
            <a:r>
              <a:rPr lang="en-US" sz="2400" dirty="0" smtClean="0">
                <a:solidFill>
                  <a:srgbClr val="887A69"/>
                </a:solidFill>
                <a:latin typeface="Titillium WebLight"/>
              </a:rPr>
              <a:t>life and a healthy, productive workforce</a:t>
            </a:r>
          </a:p>
          <a:p>
            <a:pPr marL="800100" lvl="1" indent="-342900">
              <a:spcBef>
                <a:spcPts val="1200"/>
              </a:spcBef>
              <a:buClr>
                <a:srgbClr val="C00000"/>
              </a:buClr>
              <a:buFont typeface="Wingdings" panose="05000000000000000000" pitchFamily="2" charset="2"/>
              <a:buChar char="§"/>
            </a:pPr>
            <a:endParaRPr lang="en-US" sz="2400" dirty="0">
              <a:solidFill>
                <a:schemeClr val="bg2">
                  <a:lumMod val="25000"/>
                </a:schemeClr>
              </a:solidFill>
              <a:latin typeface="Titillium WebLight"/>
            </a:endParaRPr>
          </a:p>
          <a:p>
            <a:pPr marL="800100" lvl="1" indent="-342900">
              <a:spcBef>
                <a:spcPts val="1200"/>
              </a:spcBef>
              <a:buClr>
                <a:srgbClr val="C00000"/>
              </a:buClr>
              <a:buFont typeface="Wingdings" panose="05000000000000000000" pitchFamily="2" charset="2"/>
              <a:buChar char="§"/>
            </a:pPr>
            <a:endParaRPr lang="en-US" sz="2400" dirty="0" smtClean="0">
              <a:solidFill>
                <a:schemeClr val="bg2">
                  <a:lumMod val="25000"/>
                </a:schemeClr>
              </a:solidFill>
              <a:latin typeface="Titillium WebLight"/>
            </a:endParaRPr>
          </a:p>
          <a:p>
            <a:pPr marL="800100" lvl="1" indent="-342900">
              <a:spcBef>
                <a:spcPts val="1200"/>
              </a:spcBef>
              <a:buClr>
                <a:srgbClr val="C00000"/>
              </a:buClr>
              <a:buFont typeface="Wingdings" panose="05000000000000000000" pitchFamily="2" charset="2"/>
              <a:buChar char="§"/>
            </a:pPr>
            <a:endParaRPr lang="en-US" sz="2400" dirty="0">
              <a:solidFill>
                <a:schemeClr val="bg2">
                  <a:lumMod val="25000"/>
                </a:schemeClr>
              </a:solidFill>
              <a:latin typeface="Titillium WebLight"/>
            </a:endParaRPr>
          </a:p>
          <a:p>
            <a:pPr lvl="1">
              <a:spcBef>
                <a:spcPts val="1200"/>
              </a:spcBef>
              <a:buClr>
                <a:srgbClr val="C00000"/>
              </a:buClr>
            </a:pPr>
            <a:endParaRPr lang="en-US" sz="2400" dirty="0">
              <a:solidFill>
                <a:schemeClr val="bg2">
                  <a:lumMod val="25000"/>
                </a:schemeClr>
              </a:solidFill>
              <a:latin typeface="Titillium WebLight"/>
            </a:endParaRPr>
          </a:p>
          <a:p>
            <a:pPr>
              <a:spcAft>
                <a:spcPts val="1200"/>
              </a:spcAft>
              <a:buClr>
                <a:srgbClr val="D70036"/>
              </a:buClr>
              <a:buSzPct val="100000"/>
            </a:pPr>
            <a:r>
              <a:rPr lang="en-US" sz="1000" dirty="0" smtClean="0">
                <a:solidFill>
                  <a:srgbClr val="EEECE1">
                    <a:lumMod val="25000"/>
                  </a:srgbClr>
                </a:solidFill>
                <a:latin typeface="Titillium WebLight"/>
                <a:cs typeface="Titillium WebLight"/>
              </a:rPr>
              <a:t> </a:t>
            </a:r>
            <a:endParaRPr lang="en-US" sz="1000" dirty="0">
              <a:solidFill>
                <a:srgbClr val="EEECE1">
                  <a:lumMod val="25000"/>
                </a:srgbClr>
              </a:solidFill>
              <a:latin typeface="Titillium WebLight"/>
              <a:cs typeface="Titillium WebLight"/>
            </a:endParaRP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45379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prstClr val="white">
                    <a:lumMod val="50000"/>
                  </a:prstClr>
                </a:solidFill>
                <a:latin typeface="Titillium WebLight"/>
                <a:cs typeface="Titillium WebLight"/>
              </a:rPr>
              <a:t>Providing </a:t>
            </a:r>
            <a:r>
              <a:rPr lang="en-US" sz="4200" dirty="0" smtClean="0">
                <a:solidFill>
                  <a:srgbClr val="D70036"/>
                </a:solidFill>
                <a:latin typeface="Doppio One Regular"/>
                <a:cs typeface="Doppio One Regular"/>
              </a:rPr>
              <a:t>Jobs</a:t>
            </a:r>
            <a:endParaRPr lang="en-US" sz="4200" dirty="0">
              <a:solidFill>
                <a:srgbClr val="7F7F7F"/>
              </a:solidFill>
              <a:latin typeface="Doppio One Regular"/>
              <a:cs typeface="Doppio One Regular"/>
            </a:endParaRPr>
          </a:p>
        </p:txBody>
      </p:sp>
      <p:sp>
        <p:nvSpPr>
          <p:cNvPr id="5" name="TextBox 4"/>
          <p:cNvSpPr txBox="1"/>
          <p:nvPr/>
        </p:nvSpPr>
        <p:spPr>
          <a:xfrm>
            <a:off x="685800" y="1447800"/>
            <a:ext cx="8153400" cy="4447371"/>
          </a:xfrm>
          <a:prstGeom prst="rect">
            <a:avLst/>
          </a:prstGeom>
          <a:noFill/>
        </p:spPr>
        <p:txBody>
          <a:bodyPr wrap="square" rtlCol="0">
            <a:spAutoFit/>
          </a:bodyPr>
          <a:lstStyle/>
          <a:p>
            <a:pPr marL="342900" indent="-342900">
              <a:spcBef>
                <a:spcPts val="1200"/>
              </a:spcBef>
              <a:buClr>
                <a:srgbClr val="C00000"/>
              </a:buClr>
              <a:buFont typeface="Wingdings" panose="05000000000000000000" pitchFamily="2" charset="2"/>
              <a:buChar char="§"/>
            </a:pPr>
            <a:r>
              <a:rPr lang="en-US" sz="2300" dirty="0" smtClean="0">
                <a:solidFill>
                  <a:srgbClr val="EEECE1">
                    <a:lumMod val="25000"/>
                  </a:srgbClr>
                </a:solidFill>
              </a:rPr>
              <a:t>Alabama’s hospitals employ more than 80,000 people and indirectly support 78,000 jobs in other industries, for a total of 158,000 jobs.</a:t>
            </a:r>
          </a:p>
          <a:p>
            <a:pPr marL="342900" indent="-342900">
              <a:spcBef>
                <a:spcPts val="1200"/>
              </a:spcBef>
              <a:buClr>
                <a:srgbClr val="C00000"/>
              </a:buClr>
              <a:buFont typeface="Wingdings" panose="05000000000000000000" pitchFamily="2" charset="2"/>
              <a:buChar char="§"/>
            </a:pPr>
            <a:r>
              <a:rPr lang="en-US" sz="2300" dirty="0" smtClean="0">
                <a:solidFill>
                  <a:srgbClr val="EEECE1">
                    <a:lumMod val="25000"/>
                  </a:srgbClr>
                </a:solidFill>
              </a:rPr>
              <a:t>Alabama’s hospitals provide approximately $4 billion in salaries and benefits for employees and another $2.7 billion indirectly for a total of $6.7 billion in labor income.</a:t>
            </a:r>
          </a:p>
          <a:p>
            <a:pPr marL="342900" indent="-342900">
              <a:spcBef>
                <a:spcPts val="1200"/>
              </a:spcBef>
              <a:buClr>
                <a:srgbClr val="C00000"/>
              </a:buClr>
              <a:buFont typeface="Wingdings" panose="05000000000000000000" pitchFamily="2" charset="2"/>
              <a:buChar char="§"/>
            </a:pPr>
            <a:r>
              <a:rPr lang="en-US" sz="2300" dirty="0" smtClean="0">
                <a:solidFill>
                  <a:srgbClr val="EEECE1">
                    <a:lumMod val="25000"/>
                  </a:srgbClr>
                </a:solidFill>
              </a:rPr>
              <a:t>Our hospital employs ____ people </a:t>
            </a:r>
            <a:r>
              <a:rPr lang="en-US" sz="2300" dirty="0">
                <a:solidFill>
                  <a:srgbClr val="EEECE1">
                    <a:lumMod val="25000"/>
                  </a:srgbClr>
                </a:solidFill>
              </a:rPr>
              <a:t>and indirectly </a:t>
            </a:r>
            <a:r>
              <a:rPr lang="en-US" sz="2300" dirty="0" smtClean="0">
                <a:solidFill>
                  <a:srgbClr val="EEECE1">
                    <a:lumMod val="25000"/>
                  </a:srgbClr>
                </a:solidFill>
              </a:rPr>
              <a:t>supports </a:t>
            </a:r>
            <a:r>
              <a:rPr lang="en-US" sz="2300" dirty="0">
                <a:solidFill>
                  <a:srgbClr val="EEECE1">
                    <a:lumMod val="25000"/>
                  </a:srgbClr>
                </a:solidFill>
              </a:rPr>
              <a:t>___ jobs in other industries, for a total of ___ jobs.</a:t>
            </a:r>
          </a:p>
          <a:p>
            <a:pPr marL="342900" indent="-342900">
              <a:spcBef>
                <a:spcPts val="1200"/>
              </a:spcBef>
              <a:buClr>
                <a:srgbClr val="C00000"/>
              </a:buClr>
              <a:buFont typeface="Wingdings" panose="05000000000000000000" pitchFamily="2" charset="2"/>
              <a:buChar char="§"/>
            </a:pPr>
            <a:r>
              <a:rPr lang="en-US" sz="2300" dirty="0" smtClean="0">
                <a:solidFill>
                  <a:srgbClr val="EEECE1">
                    <a:lumMod val="25000"/>
                  </a:srgbClr>
                </a:solidFill>
              </a:rPr>
              <a:t>Our hospital provides </a:t>
            </a:r>
            <a:r>
              <a:rPr lang="en-US" sz="2300" dirty="0">
                <a:solidFill>
                  <a:srgbClr val="EEECE1">
                    <a:lumMod val="25000"/>
                  </a:srgbClr>
                </a:solidFill>
              </a:rPr>
              <a:t>____ in salaries and benefits </a:t>
            </a:r>
            <a:r>
              <a:rPr lang="en-US" sz="2300" dirty="0" smtClean="0">
                <a:solidFill>
                  <a:srgbClr val="EEECE1">
                    <a:lumMod val="25000"/>
                  </a:srgbClr>
                </a:solidFill>
              </a:rPr>
              <a:t>for our </a:t>
            </a:r>
            <a:r>
              <a:rPr lang="en-US" sz="2300" dirty="0">
                <a:solidFill>
                  <a:srgbClr val="EEECE1">
                    <a:lumMod val="25000"/>
                  </a:srgbClr>
                </a:solidFill>
              </a:rPr>
              <a:t>employees and another ___ indirectly for a total of ____ in labor </a:t>
            </a:r>
            <a:r>
              <a:rPr lang="en-US" sz="2300" dirty="0" smtClean="0">
                <a:solidFill>
                  <a:srgbClr val="EEECE1">
                    <a:lumMod val="25000"/>
                  </a:srgbClr>
                </a:solidFill>
              </a:rPr>
              <a:t>income for our community.</a:t>
            </a: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32762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prstClr val="white">
                    <a:lumMod val="50000"/>
                  </a:prstClr>
                </a:solidFill>
                <a:latin typeface="Titillium WebLight"/>
                <a:cs typeface="Titillium WebLight"/>
              </a:rPr>
              <a:t>Economic </a:t>
            </a:r>
            <a:r>
              <a:rPr lang="en-US" sz="4200" dirty="0" smtClean="0">
                <a:solidFill>
                  <a:srgbClr val="D70036"/>
                </a:solidFill>
                <a:latin typeface="Doppio One Regular"/>
                <a:cs typeface="Doppio One Regular"/>
              </a:rPr>
              <a:t>Impact in my Community</a:t>
            </a:r>
            <a:endParaRPr lang="en-US" sz="4200" dirty="0">
              <a:solidFill>
                <a:srgbClr val="7F7F7F"/>
              </a:solidFill>
              <a:latin typeface="Doppio One Regular"/>
              <a:cs typeface="Doppio One Regular"/>
            </a:endParaRPr>
          </a:p>
        </p:txBody>
      </p:sp>
      <p:sp>
        <p:nvSpPr>
          <p:cNvPr id="5" name="TextBox 4"/>
          <p:cNvSpPr txBox="1"/>
          <p:nvPr/>
        </p:nvSpPr>
        <p:spPr>
          <a:xfrm>
            <a:off x="609600" y="1600199"/>
            <a:ext cx="8153400" cy="3354765"/>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n-US" sz="2400" dirty="0">
                <a:solidFill>
                  <a:srgbClr val="EEECE1">
                    <a:lumMod val="25000"/>
                  </a:srgbClr>
                </a:solidFill>
                <a:latin typeface="Titillium WebLight"/>
              </a:rPr>
              <a:t>The goods and services hospitals </a:t>
            </a:r>
            <a:r>
              <a:rPr lang="en-US" sz="2400" dirty="0" smtClean="0">
                <a:solidFill>
                  <a:srgbClr val="EEECE1">
                    <a:lumMod val="25000"/>
                  </a:srgbClr>
                </a:solidFill>
                <a:latin typeface="Titillium WebLight"/>
              </a:rPr>
              <a:t>purchase from </a:t>
            </a:r>
            <a:r>
              <a:rPr lang="en-US" sz="2400" dirty="0">
                <a:solidFill>
                  <a:srgbClr val="EEECE1">
                    <a:lumMod val="25000"/>
                  </a:srgbClr>
                </a:solidFill>
                <a:latin typeface="Titillium WebLight"/>
              </a:rPr>
              <a:t>other businesses create </a:t>
            </a:r>
            <a:r>
              <a:rPr lang="en-US" sz="2400" dirty="0" smtClean="0">
                <a:solidFill>
                  <a:srgbClr val="EEECE1">
                    <a:lumMod val="25000"/>
                  </a:srgbClr>
                </a:solidFill>
                <a:latin typeface="Titillium WebLight"/>
              </a:rPr>
              <a:t>additional economic </a:t>
            </a:r>
            <a:r>
              <a:rPr lang="en-US" sz="2400" dirty="0">
                <a:solidFill>
                  <a:srgbClr val="EEECE1">
                    <a:lumMod val="25000"/>
                  </a:srgbClr>
                </a:solidFill>
                <a:latin typeface="Titillium WebLight"/>
              </a:rPr>
              <a:t>value for the community.</a:t>
            </a:r>
            <a:endParaRPr lang="en-US" sz="2400" dirty="0" smtClean="0">
              <a:solidFill>
                <a:srgbClr val="EEECE1">
                  <a:lumMod val="25000"/>
                </a:srgbClr>
              </a:solidFill>
              <a:latin typeface="Titillium WebLight"/>
            </a:endParaRPr>
          </a:p>
          <a:p>
            <a:pPr marL="342900" indent="-342900">
              <a:spcBef>
                <a:spcPts val="1200"/>
              </a:spcBef>
              <a:buClr>
                <a:srgbClr val="C00000"/>
              </a:buClr>
              <a:buFont typeface="Wingdings" panose="05000000000000000000" pitchFamily="2" charset="2"/>
              <a:buChar char="§"/>
            </a:pPr>
            <a:r>
              <a:rPr lang="en-US" sz="2400" dirty="0" smtClean="0">
                <a:solidFill>
                  <a:srgbClr val="EEECE1">
                    <a:lumMod val="25000"/>
                  </a:srgbClr>
                </a:solidFill>
                <a:latin typeface="Titillium WebLight"/>
              </a:rPr>
              <a:t>Alabama’s hospitals are a huge economic driver for our state, creating an </a:t>
            </a:r>
            <a:r>
              <a:rPr lang="en-US" sz="2400" smtClean="0">
                <a:solidFill>
                  <a:srgbClr val="EEECE1">
                    <a:lumMod val="25000"/>
                  </a:srgbClr>
                </a:solidFill>
                <a:latin typeface="Titillium WebLight"/>
              </a:rPr>
              <a:t>estimated $17.9 </a:t>
            </a:r>
            <a:r>
              <a:rPr lang="en-US" sz="2400" dirty="0" smtClean="0">
                <a:solidFill>
                  <a:srgbClr val="EEECE1">
                    <a:lumMod val="25000"/>
                  </a:srgbClr>
                </a:solidFill>
                <a:latin typeface="Titillium WebLight"/>
              </a:rPr>
              <a:t>billion in economic impact each year.  </a:t>
            </a:r>
          </a:p>
          <a:p>
            <a:pPr marL="342900" indent="-342900">
              <a:spcBef>
                <a:spcPts val="1200"/>
              </a:spcBef>
              <a:buClr>
                <a:srgbClr val="C00000"/>
              </a:buClr>
              <a:buFont typeface="Wingdings" panose="05000000000000000000" pitchFamily="2" charset="2"/>
              <a:buChar char="§"/>
            </a:pPr>
            <a:r>
              <a:rPr lang="en-US" sz="2400" dirty="0" smtClean="0">
                <a:solidFill>
                  <a:srgbClr val="EEECE1">
                    <a:lumMod val="25000"/>
                  </a:srgbClr>
                </a:solidFill>
                <a:latin typeface="Titillium WebLight"/>
              </a:rPr>
              <a:t>The economic impact of our hospital on this community is estimated to be ____.</a:t>
            </a: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395188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prstClr val="white">
                    <a:lumMod val="50000"/>
                  </a:prstClr>
                </a:solidFill>
                <a:latin typeface="Titillium WebLight"/>
                <a:cs typeface="Titillium WebLight"/>
              </a:rPr>
              <a:t>Alabama’s Hospitals Are</a:t>
            </a:r>
            <a:r>
              <a:rPr lang="en-US" sz="4200" dirty="0" smtClean="0">
                <a:solidFill>
                  <a:srgbClr val="D70036"/>
                </a:solidFill>
                <a:latin typeface="Doppio One Regular"/>
                <a:cs typeface="Doppio One Regular"/>
              </a:rPr>
              <a:t> Efficient</a:t>
            </a:r>
            <a:endParaRPr lang="en-US" sz="4200" dirty="0">
              <a:solidFill>
                <a:srgbClr val="7F7F7F"/>
              </a:solidFill>
              <a:latin typeface="Doppio One Regular"/>
              <a:cs typeface="Doppio One Regular"/>
            </a:endParaRPr>
          </a:p>
        </p:txBody>
      </p:sp>
      <p:sp>
        <p:nvSpPr>
          <p:cNvPr id="5" name="TextBox 4"/>
          <p:cNvSpPr txBox="1"/>
          <p:nvPr/>
        </p:nvSpPr>
        <p:spPr>
          <a:xfrm>
            <a:off x="685800" y="1600200"/>
            <a:ext cx="8153400" cy="403187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342900" indent="-342900">
              <a:spcBef>
                <a:spcPts val="1200"/>
              </a:spcBef>
              <a:buClr>
                <a:srgbClr val="C00000"/>
              </a:buClr>
              <a:buFont typeface="Wingdings" panose="05000000000000000000" pitchFamily="2" charset="2"/>
              <a:buChar char="§"/>
            </a:pPr>
            <a:r>
              <a:rPr lang="en-US" sz="2400" dirty="0" smtClean="0">
                <a:solidFill>
                  <a:srgbClr val="887A69"/>
                </a:solidFill>
                <a:latin typeface="Titillium WebLight"/>
              </a:rPr>
              <a:t>In </a:t>
            </a:r>
            <a:r>
              <a:rPr lang="en-US" sz="2400" dirty="0">
                <a:solidFill>
                  <a:srgbClr val="887A69"/>
                </a:solidFill>
                <a:latin typeface="Titillium WebLight"/>
              </a:rPr>
              <a:t>the first year of value-based purchasing, Alabama ranked number </a:t>
            </a:r>
            <a:r>
              <a:rPr lang="en-US" sz="2400" dirty="0" smtClean="0">
                <a:solidFill>
                  <a:srgbClr val="887A69"/>
                </a:solidFill>
                <a:latin typeface="Titillium WebLight"/>
              </a:rPr>
              <a:t>one </a:t>
            </a:r>
            <a:r>
              <a:rPr lang="en-US" sz="2400" dirty="0">
                <a:solidFill>
                  <a:srgbClr val="887A69"/>
                </a:solidFill>
                <a:latin typeface="Titillium WebLight"/>
              </a:rPr>
              <a:t>in quality improvement and </a:t>
            </a:r>
            <a:r>
              <a:rPr lang="en-US" sz="2400" dirty="0" smtClean="0">
                <a:solidFill>
                  <a:srgbClr val="887A69"/>
                </a:solidFill>
                <a:latin typeface="Titillium WebLight"/>
              </a:rPr>
              <a:t>performance. </a:t>
            </a:r>
          </a:p>
          <a:p>
            <a:pPr marL="342900" indent="-342900">
              <a:spcBef>
                <a:spcPts val="1200"/>
              </a:spcBef>
              <a:buClr>
                <a:srgbClr val="C00000"/>
              </a:buClr>
              <a:buFont typeface="Wingdings" panose="05000000000000000000" pitchFamily="2" charset="2"/>
              <a:buChar char="§"/>
            </a:pPr>
            <a:r>
              <a:rPr lang="en-US" sz="2400" dirty="0">
                <a:solidFill>
                  <a:srgbClr val="887A69"/>
                </a:solidFill>
                <a:latin typeface="Titillium WebLight"/>
              </a:rPr>
              <a:t>Alabama’s hospitals </a:t>
            </a:r>
            <a:r>
              <a:rPr lang="en-US" sz="2400" dirty="0" smtClean="0">
                <a:solidFill>
                  <a:srgbClr val="887A69"/>
                </a:solidFill>
                <a:latin typeface="Titillium WebLight"/>
              </a:rPr>
              <a:t>reduced </a:t>
            </a:r>
            <a:r>
              <a:rPr lang="en-US" sz="2400" dirty="0">
                <a:solidFill>
                  <a:srgbClr val="887A69"/>
                </a:solidFill>
                <a:latin typeface="Titillium WebLight"/>
              </a:rPr>
              <a:t>blood stream infections by 53 percent in two years, saving an estimated $4.8 </a:t>
            </a:r>
            <a:r>
              <a:rPr lang="en-US" sz="2400" dirty="0" smtClean="0">
                <a:solidFill>
                  <a:srgbClr val="887A69"/>
                </a:solidFill>
                <a:latin typeface="Titillium WebLight"/>
              </a:rPr>
              <a:t>million.</a:t>
            </a:r>
            <a:endParaRPr lang="en-US" sz="2400" dirty="0">
              <a:solidFill>
                <a:srgbClr val="887A69"/>
              </a:solidFill>
              <a:latin typeface="Titillium WebLight"/>
            </a:endParaRPr>
          </a:p>
          <a:p>
            <a:pPr marL="342900" indent="-342900">
              <a:spcBef>
                <a:spcPts val="1200"/>
              </a:spcBef>
              <a:buClr>
                <a:srgbClr val="C00000"/>
              </a:buClr>
              <a:buFont typeface="Wingdings" panose="05000000000000000000" pitchFamily="2" charset="2"/>
              <a:buChar char="§"/>
            </a:pPr>
            <a:r>
              <a:rPr lang="en-US" sz="2400" dirty="0" smtClean="0">
                <a:solidFill>
                  <a:srgbClr val="887A69"/>
                </a:solidFill>
                <a:latin typeface="Titillium WebLight"/>
              </a:rPr>
              <a:t>Hospital care as a percent of national spending has declined from 43 percent in 1980 to 33 percent in 2009.</a:t>
            </a:r>
          </a:p>
          <a:p>
            <a:pPr marL="342900" indent="-342900">
              <a:spcBef>
                <a:spcPts val="1200"/>
              </a:spcBef>
              <a:buClr>
                <a:srgbClr val="C00000"/>
              </a:buClr>
              <a:buFont typeface="Wingdings" panose="05000000000000000000" pitchFamily="2" charset="2"/>
              <a:buChar char="§"/>
            </a:pPr>
            <a:r>
              <a:rPr lang="en-US" sz="2400" dirty="0" smtClean="0">
                <a:solidFill>
                  <a:srgbClr val="887A69"/>
                </a:solidFill>
                <a:latin typeface="Titillium WebLight"/>
              </a:rPr>
              <a:t>13th </a:t>
            </a:r>
            <a:r>
              <a:rPr lang="en-US" sz="2400" dirty="0">
                <a:solidFill>
                  <a:srgbClr val="887A69"/>
                </a:solidFill>
                <a:latin typeface="Titillium WebLight"/>
              </a:rPr>
              <a:t>lowest cost per discharge in the country</a:t>
            </a:r>
          </a:p>
          <a:p>
            <a:pPr>
              <a:spcAft>
                <a:spcPts val="1200"/>
              </a:spcAft>
              <a:buClr>
                <a:srgbClr val="D70036"/>
              </a:buClr>
              <a:buSzPct val="100000"/>
            </a:pPr>
            <a:r>
              <a:rPr lang="en-US" sz="1000" dirty="0" smtClean="0">
                <a:solidFill>
                  <a:srgbClr val="EEECE1">
                    <a:lumMod val="25000"/>
                  </a:srgbClr>
                </a:solidFill>
                <a:latin typeface="Titillium WebLight"/>
                <a:cs typeface="Titillium WebLight"/>
              </a:rPr>
              <a:t> </a:t>
            </a:r>
            <a:endParaRPr lang="en-US" sz="1000" dirty="0">
              <a:solidFill>
                <a:srgbClr val="EEECE1">
                  <a:lumMod val="25000"/>
                </a:srgbClr>
              </a:solidFill>
              <a:latin typeface="Titillium WebLight"/>
              <a:cs typeface="Titillium WebLight"/>
            </a:endParaRP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1005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prstClr val="white">
                    <a:lumMod val="50000"/>
                  </a:prstClr>
                </a:solidFill>
                <a:latin typeface="Titillium WebLight"/>
                <a:cs typeface="Titillium WebLight"/>
              </a:rPr>
              <a:t>Doing More </a:t>
            </a:r>
            <a:r>
              <a:rPr lang="en-US" sz="4200" dirty="0" smtClean="0">
                <a:solidFill>
                  <a:srgbClr val="D70036"/>
                </a:solidFill>
                <a:latin typeface="Titillium WebLight"/>
                <a:cs typeface="Titillium WebLight"/>
              </a:rPr>
              <a:t>with Less</a:t>
            </a:r>
            <a:endParaRPr lang="en-US" sz="4200" dirty="0">
              <a:solidFill>
                <a:srgbClr val="D70036"/>
              </a:solidFill>
              <a:latin typeface="Doppio One Regular"/>
              <a:cs typeface="Doppio One Regular"/>
            </a:endParaRPr>
          </a:p>
        </p:txBody>
      </p:sp>
      <p:sp>
        <p:nvSpPr>
          <p:cNvPr id="5" name="TextBox 4"/>
          <p:cNvSpPr txBox="1"/>
          <p:nvPr/>
        </p:nvSpPr>
        <p:spPr>
          <a:xfrm>
            <a:off x="685800" y="1600200"/>
            <a:ext cx="8153400" cy="2923877"/>
          </a:xfrm>
          <a:prstGeom prst="rect">
            <a:avLst/>
          </a:prstGeom>
          <a:noFill/>
        </p:spPr>
        <p:txBody>
          <a:bodyPr wrap="square" rtlCol="0">
            <a:spAutoFit/>
          </a:bodyPr>
          <a:lstStyle/>
          <a:p>
            <a:pPr marL="342900" indent="-342900">
              <a:spcBef>
                <a:spcPts val="1800"/>
              </a:spcBef>
              <a:buClr>
                <a:srgbClr val="C00000"/>
              </a:buClr>
              <a:buFont typeface="Wingdings" panose="05000000000000000000" pitchFamily="2" charset="2"/>
              <a:buChar char="§"/>
            </a:pPr>
            <a:r>
              <a:rPr lang="en-US" sz="2400" dirty="0">
                <a:solidFill>
                  <a:srgbClr val="887A69"/>
                </a:solidFill>
                <a:latin typeface="Titillium WebLight"/>
              </a:rPr>
              <a:t>In a 2010 survey, the average total margin for Alabama’s hospitals was 1 percent.</a:t>
            </a:r>
          </a:p>
          <a:p>
            <a:pPr marL="342900" indent="-342900">
              <a:spcBef>
                <a:spcPts val="1800"/>
              </a:spcBef>
              <a:buClr>
                <a:srgbClr val="C00000"/>
              </a:buClr>
              <a:buFont typeface="Wingdings" panose="05000000000000000000" pitchFamily="2" charset="2"/>
              <a:buChar char="§"/>
            </a:pPr>
            <a:r>
              <a:rPr lang="en-US" sz="2400" dirty="0">
                <a:solidFill>
                  <a:srgbClr val="887A69"/>
                </a:solidFill>
                <a:latin typeface="Titillium WebLight"/>
              </a:rPr>
              <a:t>In that survey 41 hospitals had negative margins with the lowest margin being </a:t>
            </a:r>
            <a:r>
              <a:rPr lang="en-US" sz="2400" dirty="0" smtClean="0">
                <a:solidFill>
                  <a:srgbClr val="887A69"/>
                </a:solidFill>
                <a:latin typeface="Titillium WebLight"/>
              </a:rPr>
              <a:t>negative 19 </a:t>
            </a:r>
            <a:r>
              <a:rPr lang="en-US" sz="2400" dirty="0">
                <a:solidFill>
                  <a:srgbClr val="887A69"/>
                </a:solidFill>
                <a:latin typeface="Titillium WebLight"/>
              </a:rPr>
              <a:t>percent.</a:t>
            </a:r>
          </a:p>
          <a:p>
            <a:pPr marL="342900" indent="-342900">
              <a:spcBef>
                <a:spcPts val="1800"/>
              </a:spcBef>
              <a:buClr>
                <a:srgbClr val="C00000"/>
              </a:buClr>
              <a:buFont typeface="Wingdings" panose="05000000000000000000" pitchFamily="2" charset="2"/>
              <a:buChar char="§"/>
            </a:pPr>
            <a:r>
              <a:rPr lang="en-US" sz="2400" dirty="0">
                <a:solidFill>
                  <a:srgbClr val="887A69"/>
                </a:solidFill>
                <a:latin typeface="Titillium WebLight"/>
              </a:rPr>
              <a:t>The following year, </a:t>
            </a:r>
            <a:r>
              <a:rPr lang="en-US" sz="2400" dirty="0">
                <a:solidFill>
                  <a:srgbClr val="FF0000"/>
                </a:solidFill>
                <a:latin typeface="Titillium WebLight"/>
              </a:rPr>
              <a:t>53 out of 94 hospitals </a:t>
            </a:r>
            <a:r>
              <a:rPr lang="en-US" sz="2400" dirty="0">
                <a:solidFill>
                  <a:srgbClr val="887A69"/>
                </a:solidFill>
                <a:latin typeface="Titillium WebLight"/>
              </a:rPr>
              <a:t>had negative total margins.</a:t>
            </a:r>
          </a:p>
          <a:p>
            <a:pPr>
              <a:spcAft>
                <a:spcPts val="1200"/>
              </a:spcAft>
              <a:buClr>
                <a:srgbClr val="D70036"/>
              </a:buClr>
              <a:buSzPct val="100000"/>
            </a:pPr>
            <a:r>
              <a:rPr lang="en-US" sz="1000" dirty="0" smtClean="0">
                <a:solidFill>
                  <a:srgbClr val="EEECE1">
                    <a:lumMod val="25000"/>
                  </a:srgbClr>
                </a:solidFill>
                <a:latin typeface="Titillium WebLight"/>
                <a:cs typeface="Titillium WebLight"/>
              </a:rPr>
              <a:t> </a:t>
            </a:r>
            <a:endParaRPr lang="en-US" sz="1000" dirty="0">
              <a:solidFill>
                <a:srgbClr val="EEECE1">
                  <a:lumMod val="25000"/>
                </a:srgbClr>
              </a:solidFill>
              <a:latin typeface="Titillium WebLight"/>
              <a:cs typeface="Titillium WebLight"/>
            </a:endParaRPr>
          </a:p>
        </p:txBody>
      </p:sp>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241239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609600"/>
            <a:ext cx="9144000" cy="762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solidFill>
                  <a:prstClr val="white">
                    <a:lumMod val="50000"/>
                  </a:prstClr>
                </a:solidFill>
                <a:latin typeface="Titillium WebLight"/>
                <a:cs typeface="Titillium WebLight"/>
              </a:rPr>
              <a:t>Who are our </a:t>
            </a:r>
            <a:r>
              <a:rPr lang="en-US" sz="4200" dirty="0" smtClean="0">
                <a:solidFill>
                  <a:srgbClr val="D70036"/>
                </a:solidFill>
                <a:latin typeface="Doppio One Regular"/>
                <a:cs typeface="Doppio One Regular"/>
              </a:rPr>
              <a:t>Patients?</a:t>
            </a:r>
            <a:endParaRPr lang="en-US" sz="4200" dirty="0">
              <a:solidFill>
                <a:srgbClr val="7F7F7F"/>
              </a:solidFill>
              <a:latin typeface="Doppio One Regular"/>
              <a:cs typeface="Doppio One Regular"/>
            </a:endParaRPr>
          </a:p>
        </p:txBody>
      </p:sp>
      <p:graphicFrame>
        <p:nvGraphicFramePr>
          <p:cNvPr id="6" name="Content Placeholder 11"/>
          <p:cNvGraphicFramePr>
            <a:graphicFrameLocks/>
          </p:cNvGraphicFramePr>
          <p:nvPr>
            <p:extLst>
              <p:ext uri="{D42A27DB-BD31-4B8C-83A1-F6EECF244321}">
                <p14:modId xmlns:p14="http://schemas.microsoft.com/office/powerpoint/2010/main" val="3082152815"/>
              </p:ext>
            </p:extLst>
          </p:nvPr>
        </p:nvGraphicFramePr>
        <p:xfrm>
          <a:off x="685800" y="1828800"/>
          <a:ext cx="3638550" cy="2819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1605538938"/>
              </p:ext>
            </p:extLst>
          </p:nvPr>
        </p:nvGraphicFramePr>
        <p:xfrm>
          <a:off x="4724400" y="2057400"/>
          <a:ext cx="38862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p:cNvSpPr>
            <a:spLocks noGrp="1"/>
          </p:cNvSpPr>
          <p:nvPr>
            <p:ph type="sldNum" sz="quarter" idx="12"/>
          </p:nvPr>
        </p:nvSpPr>
        <p:spPr/>
        <p:txBody>
          <a:bodyPr/>
          <a:lstStyle/>
          <a:p>
            <a:fld id="{EF8F7283-5862-4E07-9120-07803376AE65}"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5708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itle Page - Internal Presentation">
  <a:themeElements>
    <a:clrScheme name="Title Page - Internal Presentation 1">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fontScheme name="Title Page - Internal Presentat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itle Page - Internal Presentation 1">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1665</TotalTime>
  <Words>2985</Words>
  <Application>Microsoft Office PowerPoint</Application>
  <PresentationFormat>On-screen Show (4:3)</PresentationFormat>
  <Paragraphs>299</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1_Office Theme</vt:lpstr>
      <vt:lpstr>1_Title Page - Internal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Alaha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Rosemary Blackmon</dc:creator>
  <cp:lastModifiedBy>Rosemary Blackmon</cp:lastModifiedBy>
  <cp:revision>142</cp:revision>
  <cp:lastPrinted>2013-12-05T15:23:56Z</cp:lastPrinted>
  <dcterms:created xsi:type="dcterms:W3CDTF">2013-11-17T03:36:50Z</dcterms:created>
  <dcterms:modified xsi:type="dcterms:W3CDTF">2015-04-01T20:44:28Z</dcterms:modified>
</cp:coreProperties>
</file>